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6"/>
  </p:notesMasterIdLst>
  <p:handoutMasterIdLst>
    <p:handoutMasterId r:id="rId37"/>
  </p:handoutMasterIdLst>
  <p:sldIdLst>
    <p:sldId id="256" r:id="rId2"/>
    <p:sldId id="259" r:id="rId3"/>
    <p:sldId id="280" r:id="rId4"/>
    <p:sldId id="303" r:id="rId5"/>
    <p:sldId id="265" r:id="rId6"/>
    <p:sldId id="271" r:id="rId7"/>
    <p:sldId id="290" r:id="rId8"/>
    <p:sldId id="291" r:id="rId9"/>
    <p:sldId id="292" r:id="rId10"/>
    <p:sldId id="278" r:id="rId11"/>
    <p:sldId id="304" r:id="rId12"/>
    <p:sldId id="305" r:id="rId13"/>
    <p:sldId id="306" r:id="rId14"/>
    <p:sldId id="293" r:id="rId15"/>
    <p:sldId id="289" r:id="rId16"/>
    <p:sldId id="260" r:id="rId17"/>
    <p:sldId id="277" r:id="rId18"/>
    <p:sldId id="276" r:id="rId19"/>
    <p:sldId id="275" r:id="rId20"/>
    <p:sldId id="294" r:id="rId21"/>
    <p:sldId id="268" r:id="rId22"/>
    <p:sldId id="288" r:id="rId23"/>
    <p:sldId id="295" r:id="rId24"/>
    <p:sldId id="296" r:id="rId25"/>
    <p:sldId id="297" r:id="rId26"/>
    <p:sldId id="298" r:id="rId27"/>
    <p:sldId id="287" r:id="rId28"/>
    <p:sldId id="300" r:id="rId29"/>
    <p:sldId id="299" r:id="rId30"/>
    <p:sldId id="269" r:id="rId31"/>
    <p:sldId id="301" r:id="rId32"/>
    <p:sldId id="266" r:id="rId33"/>
    <p:sldId id="281" r:id="rId34"/>
    <p:sldId id="314" r:id="rId35"/>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6120" autoAdjust="0"/>
  </p:normalViewPr>
  <p:slideViewPr>
    <p:cSldViewPr>
      <p:cViewPr varScale="1">
        <p:scale>
          <a:sx n="103" d="100"/>
          <a:sy n="103" d="100"/>
        </p:scale>
        <p:origin x="18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0A052E-46D5-3B8F-FD33-B603E1521018}"/>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fontAlgn="auto">
              <a:spcBef>
                <a:spcPts val="0"/>
              </a:spcBef>
              <a:spcAft>
                <a:spcPts val="0"/>
              </a:spcAft>
              <a:defRPr sz="1300">
                <a:latin typeface="+mn-lt"/>
                <a:cs typeface="+mn-cs"/>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1EBC169-AD18-EB64-4020-47658A070CB9}"/>
              </a:ext>
            </a:extLst>
          </p:cNvPr>
          <p:cNvSpPr>
            <a:spLocks noGrp="1"/>
          </p:cNvSpPr>
          <p:nvPr>
            <p:ph type="dt" sz="quarter" idx="1"/>
          </p:nvPr>
        </p:nvSpPr>
        <p:spPr>
          <a:xfrm>
            <a:off x="4022887" y="2"/>
            <a:ext cx="3078048" cy="510974"/>
          </a:xfrm>
          <a:prstGeom prst="rect">
            <a:avLst/>
          </a:prstGeom>
        </p:spPr>
        <p:txBody>
          <a:bodyPr vert="horz" lIns="93694" tIns="46847" rIns="93694" bIns="46847" rtlCol="0"/>
          <a:lstStyle>
            <a:lvl1pPr algn="r" fontAlgn="auto">
              <a:spcBef>
                <a:spcPts val="0"/>
              </a:spcBef>
              <a:spcAft>
                <a:spcPts val="0"/>
              </a:spcAft>
              <a:defRPr sz="1300" smtClean="0">
                <a:latin typeface="+mn-lt"/>
                <a:cs typeface="+mn-cs"/>
              </a:defRPr>
            </a:lvl1pPr>
          </a:lstStyle>
          <a:p>
            <a:pPr>
              <a:defRPr/>
            </a:pPr>
            <a:r>
              <a:rPr lang="en-US" sz="1000">
                <a:latin typeface="Arial" panose="020B0604020202020204" pitchFamily="34" charset="0"/>
                <a:cs typeface="Arial" panose="020B0604020202020204" pitchFamily="34" charset="0"/>
              </a:rPr>
              <a:t>11/17/2024 am</a:t>
            </a:r>
          </a:p>
        </p:txBody>
      </p:sp>
      <p:sp>
        <p:nvSpPr>
          <p:cNvPr id="4" name="Footer Placeholder 3">
            <a:extLst>
              <a:ext uri="{FF2B5EF4-FFF2-40B4-BE49-F238E27FC236}">
                <a16:creationId xmlns:a16="http://schemas.microsoft.com/office/drawing/2014/main" id="{478530C0-3314-2A54-639E-FF1F56A1E189}"/>
              </a:ext>
            </a:extLst>
          </p:cNvPr>
          <p:cNvSpPr>
            <a:spLocks noGrp="1"/>
          </p:cNvSpPr>
          <p:nvPr>
            <p:ph type="ftr" sz="quarter" idx="2"/>
          </p:nvPr>
        </p:nvSpPr>
        <p:spPr>
          <a:xfrm>
            <a:off x="1" y="9720361"/>
            <a:ext cx="3078048" cy="510974"/>
          </a:xfrm>
          <a:prstGeom prst="rect">
            <a:avLst/>
          </a:prstGeom>
        </p:spPr>
        <p:txBody>
          <a:bodyPr vert="horz" lIns="93694" tIns="46847" rIns="93694" bIns="46847" rtlCol="0" anchor="b"/>
          <a:lstStyle>
            <a:lvl1pPr algn="l" fontAlgn="auto">
              <a:spcBef>
                <a:spcPts val="0"/>
              </a:spcBef>
              <a:spcAft>
                <a:spcPts val="0"/>
              </a:spcAft>
              <a:defRPr sz="1300" smtClean="0">
                <a:latin typeface="+mn-lt"/>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AEAEB37F-AFB9-395A-4F50-852AE1F9A9C3}"/>
              </a:ext>
            </a:extLst>
          </p:cNvPr>
          <p:cNvSpPr>
            <a:spLocks noGrp="1"/>
          </p:cNvSpPr>
          <p:nvPr>
            <p:ph type="sldNum" sz="quarter" idx="3"/>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atin typeface="Calibri" panose="020F0502020204030204" pitchFamily="34" charset="0"/>
              </a:defRPr>
            </a:lvl1pPr>
          </a:lstStyle>
          <a:p>
            <a:fld id="{2374CEF2-D1BE-48C5-B713-5B1CA0A2B132}"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6FA212-F981-1A3D-2A8B-B56BBA10515F}"/>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fontAlgn="auto">
              <a:spcBef>
                <a:spcPts val="0"/>
              </a:spcBef>
              <a:spcAft>
                <a:spcPts val="0"/>
              </a:spcAft>
              <a:defRPr sz="14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2DC4B66C-7704-0E39-4325-E6A9F9311F9C}"/>
              </a:ext>
            </a:extLst>
          </p:cNvPr>
          <p:cNvSpPr>
            <a:spLocks noGrp="1"/>
          </p:cNvSpPr>
          <p:nvPr>
            <p:ph type="dt" idx="1"/>
          </p:nvPr>
        </p:nvSpPr>
        <p:spPr>
          <a:xfrm>
            <a:off x="4022887" y="2"/>
            <a:ext cx="3078048" cy="510974"/>
          </a:xfrm>
          <a:prstGeom prst="rect">
            <a:avLst/>
          </a:prstGeom>
        </p:spPr>
        <p:txBody>
          <a:bodyPr vert="horz" lIns="99044" tIns="49523" rIns="99044" bIns="49523" rtlCol="0"/>
          <a:lstStyle>
            <a:lvl1pPr algn="r" fontAlgn="auto">
              <a:spcBef>
                <a:spcPts val="0"/>
              </a:spcBef>
              <a:spcAft>
                <a:spcPts val="0"/>
              </a:spcAft>
              <a:defRPr sz="1400" smtClean="0">
                <a:latin typeface="+mn-lt"/>
                <a:cs typeface="+mn-cs"/>
              </a:defRPr>
            </a:lvl1pPr>
          </a:lstStyle>
          <a:p>
            <a:pPr>
              <a:defRPr/>
            </a:pPr>
            <a:r>
              <a:rPr lang="en-US"/>
              <a:t>11/17/2024 am</a:t>
            </a:r>
          </a:p>
        </p:txBody>
      </p:sp>
      <p:sp>
        <p:nvSpPr>
          <p:cNvPr id="4" name="Slide Image Placeholder 3">
            <a:extLst>
              <a:ext uri="{FF2B5EF4-FFF2-40B4-BE49-F238E27FC236}">
                <a16:creationId xmlns:a16="http://schemas.microsoft.com/office/drawing/2014/main" id="{3E701300-027A-A38D-5B1D-F838A5A1C900}"/>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44" tIns="49523" rIns="99044" bIns="49523" rtlCol="0" anchor="ctr"/>
          <a:lstStyle/>
          <a:p>
            <a:pPr lvl="0"/>
            <a:endParaRPr lang="en-US" noProof="0"/>
          </a:p>
        </p:txBody>
      </p:sp>
      <p:sp>
        <p:nvSpPr>
          <p:cNvPr id="5" name="Notes Placeholder 4">
            <a:extLst>
              <a:ext uri="{FF2B5EF4-FFF2-40B4-BE49-F238E27FC236}">
                <a16:creationId xmlns:a16="http://schemas.microsoft.com/office/drawing/2014/main" id="{3AEB5519-D4FF-38BA-D612-1E8EB828C2C8}"/>
              </a:ext>
            </a:extLst>
          </p:cNvPr>
          <p:cNvSpPr>
            <a:spLocks noGrp="1"/>
          </p:cNvSpPr>
          <p:nvPr>
            <p:ph type="body" sz="quarter" idx="3"/>
          </p:nvPr>
        </p:nvSpPr>
        <p:spPr>
          <a:xfrm>
            <a:off x="710557" y="4861026"/>
            <a:ext cx="5681363" cy="4603846"/>
          </a:xfrm>
          <a:prstGeom prst="rect">
            <a:avLst/>
          </a:prstGeom>
        </p:spPr>
        <p:txBody>
          <a:bodyPr vert="horz" lIns="99044" tIns="49523" rIns="99044" bIns="4952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A363ED1-4421-562E-D71C-90D57D098B5E}"/>
              </a:ext>
            </a:extLst>
          </p:cNvPr>
          <p:cNvSpPr>
            <a:spLocks noGrp="1"/>
          </p:cNvSpPr>
          <p:nvPr>
            <p:ph type="ftr" sz="quarter" idx="4"/>
          </p:nvPr>
        </p:nvSpPr>
        <p:spPr>
          <a:xfrm>
            <a:off x="1" y="9720361"/>
            <a:ext cx="3078048" cy="510974"/>
          </a:xfrm>
          <a:prstGeom prst="rect">
            <a:avLst/>
          </a:prstGeom>
        </p:spPr>
        <p:txBody>
          <a:bodyPr vert="horz" lIns="99044" tIns="49523" rIns="99044" bIns="49523" rtlCol="0" anchor="b"/>
          <a:lstStyle>
            <a:lvl1pPr algn="l" fontAlgn="auto">
              <a:spcBef>
                <a:spcPts val="0"/>
              </a:spcBef>
              <a:spcAft>
                <a:spcPts val="0"/>
              </a:spcAft>
              <a:defRPr sz="1400" smtClean="0">
                <a:latin typeface="+mn-lt"/>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2DFF4D24-FCD3-80E1-65E1-A55F9B54E542}"/>
              </a:ext>
            </a:extLst>
          </p:cNvPr>
          <p:cNvSpPr>
            <a:spLocks noGrp="1"/>
          </p:cNvSpPr>
          <p:nvPr>
            <p:ph type="sldNum" sz="quarter" idx="5"/>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a:defRPr sz="1400">
                <a:latin typeface="Calibri" panose="020F0502020204030204" pitchFamily="34" charset="0"/>
              </a:defRPr>
            </a:lvl1pPr>
          </a:lstStyle>
          <a:p>
            <a:fld id="{3464C645-0112-4654-AE69-A90432B89E8F}"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BCB5FED0-BACE-569A-F525-D09757AFE6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0B9A58A3-0F99-EFE1-25A3-682A877FE9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Slide Number Placeholder 3">
            <a:extLst>
              <a:ext uri="{FF2B5EF4-FFF2-40B4-BE49-F238E27FC236}">
                <a16:creationId xmlns:a16="http://schemas.microsoft.com/office/drawing/2014/main" id="{C6FAE9E0-DE77-F0CB-7B37-C11CE54ED7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228CF156-B8CF-46CA-BAD1-490DA1586196}" type="slidenum">
              <a:rPr lang="en-US" altLang="en-US">
                <a:latin typeface="Calibri" panose="020F0502020204030204" pitchFamily="34" charset="0"/>
              </a:rPr>
              <a:pPr/>
              <a:t>1</a:t>
            </a:fld>
            <a:endParaRPr lang="en-US" altLang="en-US">
              <a:latin typeface="Calibri" panose="020F0502020204030204" pitchFamily="34" charset="0"/>
            </a:endParaRPr>
          </a:p>
        </p:txBody>
      </p:sp>
      <p:sp>
        <p:nvSpPr>
          <p:cNvPr id="37893" name="Date Placeholder 4">
            <a:extLst>
              <a:ext uri="{FF2B5EF4-FFF2-40B4-BE49-F238E27FC236}">
                <a16:creationId xmlns:a16="http://schemas.microsoft.com/office/drawing/2014/main" id="{2B1B2D35-40B6-DDD3-D96B-C955FAD85B56}"/>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37894" name="Footer Placeholder 5">
            <a:extLst>
              <a:ext uri="{FF2B5EF4-FFF2-40B4-BE49-F238E27FC236}">
                <a16:creationId xmlns:a16="http://schemas.microsoft.com/office/drawing/2014/main" id="{1938225E-16B3-BA10-4853-BC3918F71AF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5AF0BF6B-23C3-1D85-6FB9-4D405556E3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CF10553-52C5-A723-D49C-EEE700ABF4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1306"/>
              </a:spcBef>
            </a:pPr>
            <a:r>
              <a:rPr lang="en-US" sz="1400" dirty="0">
                <a:solidFill>
                  <a:srgbClr val="000000"/>
                </a:solidFill>
              </a:rPr>
              <a:t>Philippians 3:13-14	Brethren, I do not regard myself as having laid hold of </a:t>
            </a:r>
            <a:r>
              <a:rPr lang="en-US" sz="1400" i="1" dirty="0">
                <a:solidFill>
                  <a:srgbClr val="000000"/>
                </a:solidFill>
              </a:rPr>
              <a:t>it</a:t>
            </a:r>
            <a:r>
              <a:rPr lang="en-US" sz="1400" dirty="0">
                <a:solidFill>
                  <a:srgbClr val="000000"/>
                </a:solidFill>
              </a:rPr>
              <a:t> yet; but one thing </a:t>
            </a:r>
            <a:r>
              <a:rPr lang="en-US" sz="1400" i="1" dirty="0">
                <a:solidFill>
                  <a:srgbClr val="000000"/>
                </a:solidFill>
              </a:rPr>
              <a:t>I do</a:t>
            </a:r>
            <a:r>
              <a:rPr lang="en-US" sz="1400" dirty="0">
                <a:solidFill>
                  <a:srgbClr val="000000"/>
                </a:solidFill>
              </a:rPr>
              <a:t>: forgetting what </a:t>
            </a:r>
            <a:r>
              <a:rPr lang="en-US" sz="1400" i="1" dirty="0">
                <a:solidFill>
                  <a:srgbClr val="000000"/>
                </a:solidFill>
              </a:rPr>
              <a:t>lies</a:t>
            </a:r>
            <a:r>
              <a:rPr lang="en-US" sz="1400" dirty="0">
                <a:solidFill>
                  <a:srgbClr val="000000"/>
                </a:solidFill>
              </a:rPr>
              <a:t> behind and reaching forward to what </a:t>
            </a:r>
            <a:r>
              <a:rPr lang="en-US" sz="1400" i="1" dirty="0">
                <a:solidFill>
                  <a:srgbClr val="000000"/>
                </a:solidFill>
              </a:rPr>
              <a:t>lies</a:t>
            </a:r>
            <a:r>
              <a:rPr lang="en-US" sz="1400" dirty="0">
                <a:solidFill>
                  <a:srgbClr val="000000"/>
                </a:solidFill>
              </a:rPr>
              <a:t> ahead, </a:t>
            </a:r>
            <a:r>
              <a:rPr lang="en-US" sz="1400" b="1" baseline="30000" dirty="0">
                <a:solidFill>
                  <a:srgbClr val="000000"/>
                </a:solidFill>
              </a:rPr>
              <a:t>14 </a:t>
            </a:r>
            <a:r>
              <a:rPr lang="en-US" sz="1400" dirty="0">
                <a:solidFill>
                  <a:srgbClr val="000000"/>
                </a:solidFill>
              </a:rPr>
              <a:t>I press on toward the goal for the prize of the upward call of God in Christ Jesus. </a:t>
            </a:r>
          </a:p>
          <a:p>
            <a:pPr>
              <a:spcBef>
                <a:spcPts val="1306"/>
              </a:spcBef>
            </a:pPr>
            <a:endParaRPr lang="en-US" altLang="en-US" sz="1400" dirty="0"/>
          </a:p>
          <a:p>
            <a:pPr>
              <a:spcBef>
                <a:spcPct val="0"/>
              </a:spcBef>
            </a:pPr>
            <a:endParaRPr lang="en-US" altLang="en-US" dirty="0"/>
          </a:p>
        </p:txBody>
      </p:sp>
      <p:sp>
        <p:nvSpPr>
          <p:cNvPr id="47108" name="Slide Number Placeholder 3">
            <a:extLst>
              <a:ext uri="{FF2B5EF4-FFF2-40B4-BE49-F238E27FC236}">
                <a16:creationId xmlns:a16="http://schemas.microsoft.com/office/drawing/2014/main" id="{F6B0AAAD-66EF-37F1-10A4-B9DAA5A9F4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57B0EE3C-8B35-46CA-BF9E-AF16ED66BAC8}" type="slidenum">
              <a:rPr lang="en-US" altLang="en-US">
                <a:latin typeface="Calibri" panose="020F0502020204030204" pitchFamily="34" charset="0"/>
              </a:rPr>
              <a:pPr/>
              <a:t>10</a:t>
            </a:fld>
            <a:endParaRPr lang="en-US" altLang="en-US">
              <a:latin typeface="Calibri" panose="020F0502020204030204" pitchFamily="34" charset="0"/>
            </a:endParaRPr>
          </a:p>
        </p:txBody>
      </p:sp>
      <p:sp>
        <p:nvSpPr>
          <p:cNvPr id="47109" name="Date Placeholder 4">
            <a:extLst>
              <a:ext uri="{FF2B5EF4-FFF2-40B4-BE49-F238E27FC236}">
                <a16:creationId xmlns:a16="http://schemas.microsoft.com/office/drawing/2014/main" id="{F76DC871-CFB8-3507-B0A2-6FF9EEF67C1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7110" name="Footer Placeholder 5">
            <a:extLst>
              <a:ext uri="{FF2B5EF4-FFF2-40B4-BE49-F238E27FC236}">
                <a16:creationId xmlns:a16="http://schemas.microsoft.com/office/drawing/2014/main" id="{B7B18004-6E42-9863-EE81-4529150C8AF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D3FBC8-132A-3972-11D0-08983206948F}"/>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A7D8B5A3-8599-B4FE-7030-CB8672E670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1414019C-5621-8914-FACC-E1AE628DEF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1306"/>
              </a:spcBef>
            </a:pPr>
            <a:r>
              <a:rPr lang="en-US" altLang="en-US" sz="1400" dirty="0"/>
              <a:t>We need the “full assurance of hope”. (Heb. 6:9-11)</a:t>
            </a:r>
          </a:p>
        </p:txBody>
      </p:sp>
      <p:sp>
        <p:nvSpPr>
          <p:cNvPr id="47108" name="Slide Number Placeholder 3">
            <a:extLst>
              <a:ext uri="{FF2B5EF4-FFF2-40B4-BE49-F238E27FC236}">
                <a16:creationId xmlns:a16="http://schemas.microsoft.com/office/drawing/2014/main" id="{4CC0BFAE-3C78-D033-1C2A-4303EFCBAE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57B0EE3C-8B35-46CA-BF9E-AF16ED66BAC8}" type="slidenum">
              <a:rPr lang="en-US" altLang="en-US">
                <a:latin typeface="Calibri" panose="020F0502020204030204" pitchFamily="34" charset="0"/>
              </a:rPr>
              <a:pPr/>
              <a:t>11</a:t>
            </a:fld>
            <a:endParaRPr lang="en-US" altLang="en-US">
              <a:latin typeface="Calibri" panose="020F0502020204030204" pitchFamily="34" charset="0"/>
            </a:endParaRPr>
          </a:p>
        </p:txBody>
      </p:sp>
      <p:sp>
        <p:nvSpPr>
          <p:cNvPr id="47109" name="Date Placeholder 4">
            <a:extLst>
              <a:ext uri="{FF2B5EF4-FFF2-40B4-BE49-F238E27FC236}">
                <a16:creationId xmlns:a16="http://schemas.microsoft.com/office/drawing/2014/main" id="{18A69EA1-DFC2-75CA-4C92-E04D6EEE1582}"/>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7110" name="Footer Placeholder 5">
            <a:extLst>
              <a:ext uri="{FF2B5EF4-FFF2-40B4-BE49-F238E27FC236}">
                <a16:creationId xmlns:a16="http://schemas.microsoft.com/office/drawing/2014/main" id="{BA8C69E7-1D72-3C28-ACC8-A4AC28BB3AF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extLst>
      <p:ext uri="{BB962C8B-B14F-4D97-AF65-F5344CB8AC3E}">
        <p14:creationId xmlns:p14="http://schemas.microsoft.com/office/powerpoint/2010/main" val="4071142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DB2A7-1D29-85C0-3587-71D9180D53AE}"/>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8699412B-B8EF-856F-3793-4D57843B59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195C4598-A4FB-4AF0-9A6A-9A6AB6F3A9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6942">
              <a:spcBef>
                <a:spcPct val="0"/>
              </a:spcBef>
              <a:defRPr/>
            </a:pPr>
            <a:r>
              <a:rPr lang="en-US" dirty="0">
                <a:latin typeface="+mj-lt"/>
              </a:rPr>
              <a:t>Like Abraham, we must not </a:t>
            </a:r>
            <a:r>
              <a:rPr lang="en-US" b="1" dirty="0">
                <a:latin typeface="+mj-lt"/>
              </a:rPr>
              <a:t>waver in unbelief</a:t>
            </a:r>
            <a:r>
              <a:rPr lang="en-US" dirty="0">
                <a:latin typeface="+mj-lt"/>
              </a:rPr>
              <a:t> but </a:t>
            </a:r>
            <a:r>
              <a:rPr lang="en-US" b="1" dirty="0">
                <a:latin typeface="+mj-lt"/>
              </a:rPr>
              <a:t>grow strong in faith! (Romans 4:20-22)</a:t>
            </a:r>
          </a:p>
        </p:txBody>
      </p:sp>
      <p:sp>
        <p:nvSpPr>
          <p:cNvPr id="47108" name="Slide Number Placeholder 3">
            <a:extLst>
              <a:ext uri="{FF2B5EF4-FFF2-40B4-BE49-F238E27FC236}">
                <a16:creationId xmlns:a16="http://schemas.microsoft.com/office/drawing/2014/main" id="{E1A1100C-D948-5B94-560D-5989A3E197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57B0EE3C-8B35-46CA-BF9E-AF16ED66BAC8}" type="slidenum">
              <a:rPr lang="en-US" altLang="en-US">
                <a:latin typeface="Calibri" panose="020F0502020204030204" pitchFamily="34" charset="0"/>
              </a:rPr>
              <a:pPr/>
              <a:t>12</a:t>
            </a:fld>
            <a:endParaRPr lang="en-US" altLang="en-US">
              <a:latin typeface="Calibri" panose="020F0502020204030204" pitchFamily="34" charset="0"/>
            </a:endParaRPr>
          </a:p>
        </p:txBody>
      </p:sp>
      <p:sp>
        <p:nvSpPr>
          <p:cNvPr id="47109" name="Date Placeholder 4">
            <a:extLst>
              <a:ext uri="{FF2B5EF4-FFF2-40B4-BE49-F238E27FC236}">
                <a16:creationId xmlns:a16="http://schemas.microsoft.com/office/drawing/2014/main" id="{0A76C18E-10B0-1FF8-7967-07635762F83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7110" name="Footer Placeholder 5">
            <a:extLst>
              <a:ext uri="{FF2B5EF4-FFF2-40B4-BE49-F238E27FC236}">
                <a16:creationId xmlns:a16="http://schemas.microsoft.com/office/drawing/2014/main" id="{4F8A0C0A-6FCA-5AA1-4854-76D97DB1E56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extLst>
      <p:ext uri="{BB962C8B-B14F-4D97-AF65-F5344CB8AC3E}">
        <p14:creationId xmlns:p14="http://schemas.microsoft.com/office/powerpoint/2010/main" val="1115556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A4AA6-140C-43A3-93E3-6A396EA50111}"/>
            </a:ext>
          </a:extLst>
        </p:cNvPr>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A20D29DC-54E7-C5E6-8F01-C77D212028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23D0F04-DE80-3C1D-13D4-2FC7939205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87389" fontAlgn="auto">
              <a:spcBef>
                <a:spcPts val="1844"/>
              </a:spcBef>
              <a:spcAft>
                <a:spcPts val="1230"/>
              </a:spcAft>
              <a:buClr>
                <a:schemeClr val="accent3"/>
              </a:buClr>
              <a:defRPr/>
            </a:pPr>
            <a:r>
              <a:rPr lang="en-US" dirty="0">
                <a:latin typeface="+mj-lt"/>
              </a:rPr>
              <a:t>We must </a:t>
            </a:r>
            <a:r>
              <a:rPr lang="en-US" b="1" dirty="0">
                <a:latin typeface="+mj-lt"/>
              </a:rPr>
              <a:t>believe that He is</a:t>
            </a:r>
            <a:r>
              <a:rPr lang="en-US" dirty="0">
                <a:latin typeface="+mj-lt"/>
              </a:rPr>
              <a:t>, AND that </a:t>
            </a:r>
            <a:r>
              <a:rPr lang="en-US" b="1" dirty="0">
                <a:latin typeface="+mj-lt"/>
              </a:rPr>
              <a:t>He rewards those who seek Him! (Hebrews 11:6-7)</a:t>
            </a:r>
          </a:p>
        </p:txBody>
      </p:sp>
      <p:sp>
        <p:nvSpPr>
          <p:cNvPr id="47108" name="Slide Number Placeholder 3">
            <a:extLst>
              <a:ext uri="{FF2B5EF4-FFF2-40B4-BE49-F238E27FC236}">
                <a16:creationId xmlns:a16="http://schemas.microsoft.com/office/drawing/2014/main" id="{6E3C0071-F902-5E2D-156B-F278573469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57B0EE3C-8B35-46CA-BF9E-AF16ED66BAC8}" type="slidenum">
              <a:rPr lang="en-US" altLang="en-US">
                <a:latin typeface="Calibri" panose="020F0502020204030204" pitchFamily="34" charset="0"/>
              </a:rPr>
              <a:pPr/>
              <a:t>13</a:t>
            </a:fld>
            <a:endParaRPr lang="en-US" altLang="en-US">
              <a:latin typeface="Calibri" panose="020F0502020204030204" pitchFamily="34" charset="0"/>
            </a:endParaRPr>
          </a:p>
        </p:txBody>
      </p:sp>
      <p:sp>
        <p:nvSpPr>
          <p:cNvPr id="47109" name="Date Placeholder 4">
            <a:extLst>
              <a:ext uri="{FF2B5EF4-FFF2-40B4-BE49-F238E27FC236}">
                <a16:creationId xmlns:a16="http://schemas.microsoft.com/office/drawing/2014/main" id="{BFB6454D-24E5-9A31-091E-2220FE9F308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7110" name="Footer Placeholder 5">
            <a:extLst>
              <a:ext uri="{FF2B5EF4-FFF2-40B4-BE49-F238E27FC236}">
                <a16:creationId xmlns:a16="http://schemas.microsoft.com/office/drawing/2014/main" id="{B09934B4-8166-362D-34D5-950329B84FB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extLst>
      <p:ext uri="{BB962C8B-B14F-4D97-AF65-F5344CB8AC3E}">
        <p14:creationId xmlns:p14="http://schemas.microsoft.com/office/powerpoint/2010/main" val="3336035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2B7C068-B223-04B4-BB9B-7D1CBD0708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453E31E2-1E24-F0E1-5091-AAF3A8D244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2 Timothy 4:6-8	</a:t>
            </a:r>
            <a:r>
              <a:rPr lang="en-US" b="0" i="0" dirty="0">
                <a:solidFill>
                  <a:srgbClr val="000000"/>
                </a:solidFill>
                <a:effectLst/>
                <a:latin typeface="system-ui"/>
              </a:rPr>
              <a:t>For I am already being poured out as a drink offering, and the time of my departure has come. </a:t>
            </a:r>
            <a:r>
              <a:rPr lang="en-US" b="1" i="0" baseline="30000" dirty="0">
                <a:solidFill>
                  <a:srgbClr val="000000"/>
                </a:solidFill>
                <a:effectLst/>
                <a:latin typeface="system-ui"/>
              </a:rPr>
              <a:t>7 </a:t>
            </a:r>
            <a:r>
              <a:rPr lang="en-US" b="0" i="0" dirty="0">
                <a:solidFill>
                  <a:srgbClr val="000000"/>
                </a:solidFill>
                <a:effectLst/>
                <a:latin typeface="system-ui"/>
              </a:rPr>
              <a:t>I have fought the good fight, I have finished the course, I have kept the faith; </a:t>
            </a:r>
            <a:r>
              <a:rPr lang="en-US" b="1" i="0" baseline="30000" dirty="0">
                <a:solidFill>
                  <a:srgbClr val="000000"/>
                </a:solidFill>
                <a:effectLst/>
                <a:latin typeface="system-ui"/>
              </a:rPr>
              <a:t>8 </a:t>
            </a:r>
            <a:r>
              <a:rPr lang="en-US" b="0" i="0" dirty="0">
                <a:solidFill>
                  <a:srgbClr val="000000"/>
                </a:solidFill>
                <a:effectLst/>
                <a:latin typeface="system-ui"/>
              </a:rPr>
              <a:t>in the future there is laid up for me the crown of righteousness, which the Lord, the righteous Judge, will award to me on that day; and not only to me, but also to all who have loved His appearing.</a:t>
            </a:r>
            <a:endParaRPr lang="en-US" altLang="en-US" dirty="0"/>
          </a:p>
        </p:txBody>
      </p:sp>
      <p:sp>
        <p:nvSpPr>
          <p:cNvPr id="48132" name="Slide Number Placeholder 3">
            <a:extLst>
              <a:ext uri="{FF2B5EF4-FFF2-40B4-BE49-F238E27FC236}">
                <a16:creationId xmlns:a16="http://schemas.microsoft.com/office/drawing/2014/main" id="{33B7252C-2D0F-1CB5-3665-F421D73D8F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A748300C-946D-41ED-9229-0A225B182FFD}" type="slidenum">
              <a:rPr lang="en-US" altLang="en-US">
                <a:latin typeface="Calibri" panose="020F0502020204030204" pitchFamily="34" charset="0"/>
              </a:rPr>
              <a:pPr/>
              <a:t>14</a:t>
            </a:fld>
            <a:endParaRPr lang="en-US" altLang="en-US">
              <a:latin typeface="Calibri" panose="020F0502020204030204" pitchFamily="34" charset="0"/>
            </a:endParaRPr>
          </a:p>
        </p:txBody>
      </p:sp>
      <p:sp>
        <p:nvSpPr>
          <p:cNvPr id="48133" name="Date Placeholder 4">
            <a:extLst>
              <a:ext uri="{FF2B5EF4-FFF2-40B4-BE49-F238E27FC236}">
                <a16:creationId xmlns:a16="http://schemas.microsoft.com/office/drawing/2014/main" id="{194C5FE7-5E6E-24ED-5B83-A7591F04BFE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8134" name="Footer Placeholder 5">
            <a:extLst>
              <a:ext uri="{FF2B5EF4-FFF2-40B4-BE49-F238E27FC236}">
                <a16:creationId xmlns:a16="http://schemas.microsoft.com/office/drawing/2014/main" id="{BD089B1B-978A-2E73-F5C0-3AE0F48D4C4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DBB5B19A-B505-131F-2FC7-77E90DE538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7BA0E17F-4450-C011-D8B7-664C901F5F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b="0" i="0" dirty="0" err="1">
                <a:solidFill>
                  <a:srgbClr val="000000"/>
                </a:solidFill>
                <a:effectLst/>
                <a:latin typeface="system-ui"/>
              </a:rPr>
              <a:t>Ephesiasns</a:t>
            </a:r>
            <a:r>
              <a:rPr lang="en-US" b="0" i="0" dirty="0">
                <a:solidFill>
                  <a:srgbClr val="000000"/>
                </a:solidFill>
                <a:effectLst/>
                <a:latin typeface="system-ui"/>
              </a:rPr>
              <a:t> 1:18-19	I pray that the eyes of your heart may be enlightened, so that you will know what is the hope of His calling, what are the riches of the glory of His inheritance in the saints, </a:t>
            </a:r>
            <a:r>
              <a:rPr lang="en-US" b="1" i="0" baseline="30000" dirty="0">
                <a:solidFill>
                  <a:srgbClr val="000000"/>
                </a:solidFill>
                <a:effectLst/>
                <a:latin typeface="system-ui"/>
              </a:rPr>
              <a:t>19 </a:t>
            </a:r>
            <a:r>
              <a:rPr lang="en-US" b="0" i="0" dirty="0">
                <a:solidFill>
                  <a:srgbClr val="000000"/>
                </a:solidFill>
                <a:effectLst/>
                <a:latin typeface="system-ui"/>
              </a:rPr>
              <a:t>and what is the surpassing greatness of His power toward us who believe. </a:t>
            </a:r>
            <a:r>
              <a:rPr lang="en-US" b="0" i="1" dirty="0">
                <a:solidFill>
                  <a:srgbClr val="000000"/>
                </a:solidFill>
                <a:effectLst/>
                <a:latin typeface="system-ui"/>
              </a:rPr>
              <a:t>These are</a:t>
            </a:r>
            <a:r>
              <a:rPr lang="en-US" b="0" i="0" dirty="0">
                <a:solidFill>
                  <a:srgbClr val="000000"/>
                </a:solidFill>
                <a:effectLst/>
                <a:latin typeface="system-ui"/>
              </a:rPr>
              <a:t> in </a:t>
            </a:r>
            <a:r>
              <a:rPr lang="en-US" b="0" i="0" dirty="0" err="1">
                <a:solidFill>
                  <a:srgbClr val="000000"/>
                </a:solidFill>
                <a:effectLst/>
                <a:latin typeface="system-ui"/>
              </a:rPr>
              <a:t>accorI</a:t>
            </a:r>
            <a:r>
              <a:rPr lang="en-US" b="0" i="0" dirty="0">
                <a:solidFill>
                  <a:srgbClr val="000000"/>
                </a:solidFill>
                <a:effectLst/>
                <a:latin typeface="system-ui"/>
              </a:rPr>
              <a:t> pray dance with the working of the strength of His might…</a:t>
            </a:r>
            <a:endParaRPr lang="en-US" altLang="en-US" dirty="0"/>
          </a:p>
        </p:txBody>
      </p:sp>
      <p:sp>
        <p:nvSpPr>
          <p:cNvPr id="49156" name="Slide Number Placeholder 3">
            <a:extLst>
              <a:ext uri="{FF2B5EF4-FFF2-40B4-BE49-F238E27FC236}">
                <a16:creationId xmlns:a16="http://schemas.microsoft.com/office/drawing/2014/main" id="{074E247A-D764-074D-54BB-0C580E9C6C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03F557FF-B83A-4AD5-A0E6-933B0BFE8BD5}" type="slidenum">
              <a:rPr lang="en-US" altLang="en-US">
                <a:latin typeface="Calibri" panose="020F0502020204030204" pitchFamily="34" charset="0"/>
              </a:rPr>
              <a:pPr/>
              <a:t>15</a:t>
            </a:fld>
            <a:endParaRPr lang="en-US" altLang="en-US">
              <a:latin typeface="Calibri" panose="020F0502020204030204" pitchFamily="34" charset="0"/>
            </a:endParaRPr>
          </a:p>
        </p:txBody>
      </p:sp>
      <p:sp>
        <p:nvSpPr>
          <p:cNvPr id="49157" name="Date Placeholder 4">
            <a:extLst>
              <a:ext uri="{FF2B5EF4-FFF2-40B4-BE49-F238E27FC236}">
                <a16:creationId xmlns:a16="http://schemas.microsoft.com/office/drawing/2014/main" id="{FDF076A1-A765-EC57-85F3-4F64C4E99A4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9158" name="Footer Placeholder 5">
            <a:extLst>
              <a:ext uri="{FF2B5EF4-FFF2-40B4-BE49-F238E27FC236}">
                <a16:creationId xmlns:a16="http://schemas.microsoft.com/office/drawing/2014/main" id="{CA45FF04-8F9F-651F-8952-01850AB2B1E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744425C-3F91-617B-FEE5-51D3F70493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4B99FCDB-1E50-0B23-5D03-53003A4D97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50180" name="Slide Number Placeholder 3">
            <a:extLst>
              <a:ext uri="{FF2B5EF4-FFF2-40B4-BE49-F238E27FC236}">
                <a16:creationId xmlns:a16="http://schemas.microsoft.com/office/drawing/2014/main" id="{D38D0FE5-397A-DE9D-1655-2903B2957F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468F7CDF-8742-473C-9D22-BEA09ED43646}" type="slidenum">
              <a:rPr lang="en-US" altLang="en-US">
                <a:latin typeface="Calibri" panose="020F0502020204030204" pitchFamily="34" charset="0"/>
              </a:rPr>
              <a:pPr/>
              <a:t>16</a:t>
            </a:fld>
            <a:endParaRPr lang="en-US" altLang="en-US">
              <a:latin typeface="Calibri" panose="020F0502020204030204" pitchFamily="34" charset="0"/>
            </a:endParaRPr>
          </a:p>
        </p:txBody>
      </p:sp>
      <p:sp>
        <p:nvSpPr>
          <p:cNvPr id="50181" name="Date Placeholder 4">
            <a:extLst>
              <a:ext uri="{FF2B5EF4-FFF2-40B4-BE49-F238E27FC236}">
                <a16:creationId xmlns:a16="http://schemas.microsoft.com/office/drawing/2014/main" id="{E7516348-2733-A5BD-DC1B-5DD2E1FE3FB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0182" name="Footer Placeholder 5">
            <a:extLst>
              <a:ext uri="{FF2B5EF4-FFF2-40B4-BE49-F238E27FC236}">
                <a16:creationId xmlns:a16="http://schemas.microsoft.com/office/drawing/2014/main" id="{DBEA07D0-87B1-70A6-F270-C6D960B6869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BEE77420-D81A-19D1-3E83-9F51FB4FBD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E5BB51E7-284E-1CEF-5114-11332F241C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1204" name="Slide Number Placeholder 3">
            <a:extLst>
              <a:ext uri="{FF2B5EF4-FFF2-40B4-BE49-F238E27FC236}">
                <a16:creationId xmlns:a16="http://schemas.microsoft.com/office/drawing/2014/main" id="{42E8B5EB-77A7-D58A-BB4E-229DAC1671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7B2C84F4-A20C-4F0F-B7FA-383E18FF9D0D}" type="slidenum">
              <a:rPr lang="en-US" altLang="en-US">
                <a:latin typeface="Calibri" panose="020F0502020204030204" pitchFamily="34" charset="0"/>
              </a:rPr>
              <a:pPr/>
              <a:t>17</a:t>
            </a:fld>
            <a:endParaRPr lang="en-US" altLang="en-US">
              <a:latin typeface="Calibri" panose="020F0502020204030204" pitchFamily="34" charset="0"/>
            </a:endParaRPr>
          </a:p>
        </p:txBody>
      </p:sp>
      <p:sp>
        <p:nvSpPr>
          <p:cNvPr id="51205" name="Date Placeholder 4">
            <a:extLst>
              <a:ext uri="{FF2B5EF4-FFF2-40B4-BE49-F238E27FC236}">
                <a16:creationId xmlns:a16="http://schemas.microsoft.com/office/drawing/2014/main" id="{B7734159-EF23-DD7F-18DF-9E6849D403E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1206" name="Footer Placeholder 5">
            <a:extLst>
              <a:ext uri="{FF2B5EF4-FFF2-40B4-BE49-F238E27FC236}">
                <a16:creationId xmlns:a16="http://schemas.microsoft.com/office/drawing/2014/main" id="{756513AA-4BFF-B687-7FE5-3C1760DCE26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378572B0-FF84-BC1F-29AE-D3B3E85FE0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5875D22C-916B-5F7D-A2C6-ACD41A5C35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1 Peter 1:3-5	</a:t>
            </a:r>
            <a:r>
              <a:rPr lang="en-US" b="1" i="0" baseline="30000" dirty="0">
                <a:solidFill>
                  <a:srgbClr val="000000"/>
                </a:solidFill>
                <a:effectLst/>
                <a:latin typeface="system-ui"/>
              </a:rPr>
              <a:t> </a:t>
            </a:r>
            <a:r>
              <a:rPr lang="en-US" b="0" i="0" dirty="0">
                <a:solidFill>
                  <a:srgbClr val="000000"/>
                </a:solidFill>
                <a:effectLst/>
                <a:latin typeface="system-ui"/>
              </a:rPr>
              <a:t>Blessed be the God and Father of our Lord Jesus Christ, who according to His great mercy has caused us to be born again to a living hope through the resurrection of Jesus Christ from the dead, </a:t>
            </a:r>
            <a:r>
              <a:rPr lang="en-US" b="1" i="0" baseline="30000" dirty="0">
                <a:solidFill>
                  <a:srgbClr val="000000"/>
                </a:solidFill>
                <a:effectLst/>
                <a:latin typeface="system-ui"/>
              </a:rPr>
              <a:t>4 </a:t>
            </a:r>
            <a:r>
              <a:rPr lang="en-US" b="0" i="0" dirty="0">
                <a:solidFill>
                  <a:srgbClr val="000000"/>
                </a:solidFill>
                <a:effectLst/>
                <a:latin typeface="system-ui"/>
              </a:rPr>
              <a:t>to </a:t>
            </a:r>
            <a:r>
              <a:rPr lang="en-US" b="0" i="1" dirty="0">
                <a:solidFill>
                  <a:srgbClr val="000000"/>
                </a:solidFill>
                <a:effectLst/>
                <a:latin typeface="system-ui"/>
              </a:rPr>
              <a:t>obtain</a:t>
            </a:r>
            <a:r>
              <a:rPr lang="en-US" b="0" i="0" dirty="0">
                <a:solidFill>
                  <a:srgbClr val="000000"/>
                </a:solidFill>
                <a:effectLst/>
                <a:latin typeface="system-ui"/>
              </a:rPr>
              <a:t> an inheritance </a:t>
            </a:r>
            <a:r>
              <a:rPr lang="en-US" b="0" i="1" dirty="0">
                <a:solidFill>
                  <a:srgbClr val="000000"/>
                </a:solidFill>
                <a:effectLst/>
                <a:latin typeface="system-ui"/>
              </a:rPr>
              <a:t>which is</a:t>
            </a:r>
            <a:r>
              <a:rPr lang="en-US" b="0" i="0" dirty="0">
                <a:solidFill>
                  <a:srgbClr val="000000"/>
                </a:solidFill>
                <a:effectLst/>
                <a:latin typeface="system-ui"/>
              </a:rPr>
              <a:t> imperishable and undefiled and will not fade away, reserved in heaven for you, </a:t>
            </a:r>
            <a:r>
              <a:rPr lang="en-US" b="1" i="0" baseline="30000" dirty="0">
                <a:solidFill>
                  <a:srgbClr val="000000"/>
                </a:solidFill>
                <a:effectLst/>
                <a:latin typeface="system-ui"/>
              </a:rPr>
              <a:t>5 </a:t>
            </a:r>
            <a:r>
              <a:rPr lang="en-US" b="0" i="0" dirty="0">
                <a:solidFill>
                  <a:srgbClr val="000000"/>
                </a:solidFill>
                <a:effectLst/>
                <a:latin typeface="system-ui"/>
              </a:rPr>
              <a:t>who are protected by the power of God through faith for a salvation ready to be revealed in the last time. </a:t>
            </a:r>
            <a:endParaRPr lang="en-US" altLang="en-US" dirty="0"/>
          </a:p>
        </p:txBody>
      </p:sp>
      <p:sp>
        <p:nvSpPr>
          <p:cNvPr id="52228" name="Slide Number Placeholder 3">
            <a:extLst>
              <a:ext uri="{FF2B5EF4-FFF2-40B4-BE49-F238E27FC236}">
                <a16:creationId xmlns:a16="http://schemas.microsoft.com/office/drawing/2014/main" id="{60813538-450A-9848-7D86-FFB6E953CB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62EA7257-7339-44B8-987F-8F821A678233}" type="slidenum">
              <a:rPr lang="en-US" altLang="en-US">
                <a:latin typeface="Calibri" panose="020F0502020204030204" pitchFamily="34" charset="0"/>
              </a:rPr>
              <a:pPr/>
              <a:t>18</a:t>
            </a:fld>
            <a:endParaRPr lang="en-US" altLang="en-US">
              <a:latin typeface="Calibri" panose="020F0502020204030204" pitchFamily="34" charset="0"/>
            </a:endParaRPr>
          </a:p>
        </p:txBody>
      </p:sp>
      <p:sp>
        <p:nvSpPr>
          <p:cNvPr id="52229" name="Date Placeholder 4">
            <a:extLst>
              <a:ext uri="{FF2B5EF4-FFF2-40B4-BE49-F238E27FC236}">
                <a16:creationId xmlns:a16="http://schemas.microsoft.com/office/drawing/2014/main" id="{0C437FE7-14F0-1F44-3731-3B73D631A52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2230" name="Footer Placeholder 5">
            <a:extLst>
              <a:ext uri="{FF2B5EF4-FFF2-40B4-BE49-F238E27FC236}">
                <a16:creationId xmlns:a16="http://schemas.microsoft.com/office/drawing/2014/main" id="{4370B45A-333A-E9D1-D5E9-C44E8BD1997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42140A51-FD49-131C-53EA-3C05F58745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7FBB3F23-7016-5332-7DD1-0CD049A100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3252" name="Slide Number Placeholder 3">
            <a:extLst>
              <a:ext uri="{FF2B5EF4-FFF2-40B4-BE49-F238E27FC236}">
                <a16:creationId xmlns:a16="http://schemas.microsoft.com/office/drawing/2014/main" id="{DA0CDC03-0732-D5AB-234B-98E5AC2795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1EBC9142-2870-4063-B2E6-44FA95AE5594}" type="slidenum">
              <a:rPr lang="en-US" altLang="en-US">
                <a:latin typeface="Calibri" panose="020F0502020204030204" pitchFamily="34" charset="0"/>
              </a:rPr>
              <a:pPr/>
              <a:t>19</a:t>
            </a:fld>
            <a:endParaRPr lang="en-US" altLang="en-US">
              <a:latin typeface="Calibri" panose="020F0502020204030204" pitchFamily="34" charset="0"/>
            </a:endParaRPr>
          </a:p>
        </p:txBody>
      </p:sp>
      <p:sp>
        <p:nvSpPr>
          <p:cNvPr id="53253" name="Date Placeholder 4">
            <a:extLst>
              <a:ext uri="{FF2B5EF4-FFF2-40B4-BE49-F238E27FC236}">
                <a16:creationId xmlns:a16="http://schemas.microsoft.com/office/drawing/2014/main" id="{958A4B9D-C809-D970-305C-B4ECEF652196}"/>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3254" name="Footer Placeholder 5">
            <a:extLst>
              <a:ext uri="{FF2B5EF4-FFF2-40B4-BE49-F238E27FC236}">
                <a16:creationId xmlns:a16="http://schemas.microsoft.com/office/drawing/2014/main" id="{28504D55-AB18-9228-56D1-07506E7DA63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8DED9BA3-016B-32B1-BC89-212FA55CE2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F9269251-450A-99A3-8062-286B1B4563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6942">
              <a:spcBef>
                <a:spcPct val="0"/>
              </a:spcBef>
              <a:defRPr/>
            </a:pPr>
            <a:r>
              <a:rPr lang="en-US" dirty="0"/>
              <a:t>Acts 27:25		“</a:t>
            </a:r>
            <a:r>
              <a:rPr lang="en-US" b="1" dirty="0"/>
              <a:t>Therefore, keep up your courage, men, for I believe God that it will turn out exactly as I have been told</a:t>
            </a:r>
            <a:r>
              <a:rPr lang="en-US" dirty="0"/>
              <a:t>.”</a:t>
            </a:r>
            <a:endParaRPr lang="en-US" altLang="en-US" dirty="0"/>
          </a:p>
          <a:p>
            <a:pPr>
              <a:spcBef>
                <a:spcPct val="0"/>
              </a:spcBef>
            </a:pPr>
            <a:endParaRPr lang="en-US" altLang="en-US" dirty="0"/>
          </a:p>
          <a:p>
            <a:pPr>
              <a:spcBef>
                <a:spcPct val="0"/>
              </a:spcBef>
            </a:pPr>
            <a:r>
              <a:rPr lang="en-US" altLang="en-US" dirty="0"/>
              <a:t>James 1:6-8		“But let him ask in faith without any doubting, for the one who doubts is like the surf of the sea driven and tossed by the wind. 7 For let not that man expect that he will receive anything from the Lord, 8 being a double-minded man, unstable in all his ways.”</a:t>
            </a:r>
          </a:p>
        </p:txBody>
      </p:sp>
      <p:sp>
        <p:nvSpPr>
          <p:cNvPr id="38916" name="Slide Number Placeholder 3">
            <a:extLst>
              <a:ext uri="{FF2B5EF4-FFF2-40B4-BE49-F238E27FC236}">
                <a16:creationId xmlns:a16="http://schemas.microsoft.com/office/drawing/2014/main" id="{C8331D6C-FAF5-7508-C7DE-DF22565A2C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4831C47D-F0EA-4290-8E84-060202393079}" type="slidenum">
              <a:rPr lang="en-US" altLang="en-US">
                <a:latin typeface="Calibri" panose="020F0502020204030204" pitchFamily="34" charset="0"/>
              </a:rPr>
              <a:pPr/>
              <a:t>2</a:t>
            </a:fld>
            <a:endParaRPr lang="en-US" altLang="en-US">
              <a:latin typeface="Calibri" panose="020F0502020204030204" pitchFamily="34" charset="0"/>
            </a:endParaRPr>
          </a:p>
        </p:txBody>
      </p:sp>
      <p:sp>
        <p:nvSpPr>
          <p:cNvPr id="38917" name="Date Placeholder 4">
            <a:extLst>
              <a:ext uri="{FF2B5EF4-FFF2-40B4-BE49-F238E27FC236}">
                <a16:creationId xmlns:a16="http://schemas.microsoft.com/office/drawing/2014/main" id="{E6686570-5C37-264A-4128-92735659F65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38918" name="Footer Placeholder 5">
            <a:extLst>
              <a:ext uri="{FF2B5EF4-FFF2-40B4-BE49-F238E27FC236}">
                <a16:creationId xmlns:a16="http://schemas.microsoft.com/office/drawing/2014/main" id="{43C71F79-9216-1D6E-6CEE-9B0EC13088D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8EF8CE0F-4388-4B91-0725-C75D439F84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3E3CD37E-EEC5-4534-3208-8DC8FE39FE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4276" name="Slide Number Placeholder 3">
            <a:extLst>
              <a:ext uri="{FF2B5EF4-FFF2-40B4-BE49-F238E27FC236}">
                <a16:creationId xmlns:a16="http://schemas.microsoft.com/office/drawing/2014/main" id="{D2DEFCED-D57C-29FF-24F7-1B537D24D4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936E0787-ED9A-4CFA-B202-495AAC9D8EE1}" type="slidenum">
              <a:rPr lang="en-US" altLang="en-US">
                <a:latin typeface="Calibri" panose="020F0502020204030204" pitchFamily="34" charset="0"/>
              </a:rPr>
              <a:pPr/>
              <a:t>20</a:t>
            </a:fld>
            <a:endParaRPr lang="en-US" altLang="en-US">
              <a:latin typeface="Calibri" panose="020F0502020204030204" pitchFamily="34" charset="0"/>
            </a:endParaRPr>
          </a:p>
        </p:txBody>
      </p:sp>
      <p:sp>
        <p:nvSpPr>
          <p:cNvPr id="54277" name="Date Placeholder 4">
            <a:extLst>
              <a:ext uri="{FF2B5EF4-FFF2-40B4-BE49-F238E27FC236}">
                <a16:creationId xmlns:a16="http://schemas.microsoft.com/office/drawing/2014/main" id="{B2B09B7F-E2F5-806C-50EA-299CA8263EC0}"/>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4278" name="Footer Placeholder 5">
            <a:extLst>
              <a:ext uri="{FF2B5EF4-FFF2-40B4-BE49-F238E27FC236}">
                <a16:creationId xmlns:a16="http://schemas.microsoft.com/office/drawing/2014/main" id="{7F36DCA8-20FE-839F-B677-5E3C5A7FF87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EADA0C4-C89C-A5CA-A1AE-5F10F28C23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D1DEB42D-9903-14CA-3248-E1AF830028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5300" name="Slide Number Placeholder 3">
            <a:extLst>
              <a:ext uri="{FF2B5EF4-FFF2-40B4-BE49-F238E27FC236}">
                <a16:creationId xmlns:a16="http://schemas.microsoft.com/office/drawing/2014/main" id="{6011E782-6CD6-3614-F8AA-E636A7D847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FB5B3857-9FB0-4409-9314-091375F166AB}" type="slidenum">
              <a:rPr lang="en-US" altLang="en-US">
                <a:latin typeface="Calibri" panose="020F0502020204030204" pitchFamily="34" charset="0"/>
              </a:rPr>
              <a:pPr/>
              <a:t>21</a:t>
            </a:fld>
            <a:endParaRPr lang="en-US" altLang="en-US">
              <a:latin typeface="Calibri" panose="020F0502020204030204" pitchFamily="34" charset="0"/>
            </a:endParaRPr>
          </a:p>
        </p:txBody>
      </p:sp>
      <p:sp>
        <p:nvSpPr>
          <p:cNvPr id="55301" name="Date Placeholder 4">
            <a:extLst>
              <a:ext uri="{FF2B5EF4-FFF2-40B4-BE49-F238E27FC236}">
                <a16:creationId xmlns:a16="http://schemas.microsoft.com/office/drawing/2014/main" id="{69D19370-04B2-3E62-C0AA-909F1F4A25D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5302" name="Footer Placeholder 5">
            <a:extLst>
              <a:ext uri="{FF2B5EF4-FFF2-40B4-BE49-F238E27FC236}">
                <a16:creationId xmlns:a16="http://schemas.microsoft.com/office/drawing/2014/main" id="{FB440449-2B36-F6F6-CF9D-1204FC396CE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BC43AA1E-C73E-3662-F566-E838C8FC72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20059E2-E0DE-C65A-DF8E-C016BDA045EA}"/>
              </a:ext>
            </a:extLst>
          </p:cNvPr>
          <p:cNvSpPr>
            <a:spLocks noGrp="1"/>
          </p:cNvSpPr>
          <p:nvPr>
            <p:ph type="body" idx="1"/>
          </p:nvPr>
        </p:nvSpPr>
        <p:spPr/>
        <p:txBody>
          <a:bodyPr>
            <a:normAutofit lnSpcReduction="10000"/>
          </a:bodyPr>
          <a:lstStyle/>
          <a:p>
            <a:pPr defTabSz="990440" fontAlgn="auto">
              <a:spcBef>
                <a:spcPts val="0"/>
              </a:spcBef>
              <a:spcAft>
                <a:spcPts val="0"/>
              </a:spcAft>
              <a:defRPr/>
            </a:pPr>
            <a:r>
              <a:rPr lang="en-US" sz="1400" dirty="0"/>
              <a:t>A new heavens and a new earth – A divine changing of the order!</a:t>
            </a:r>
          </a:p>
          <a:p>
            <a:pPr defTabSz="990440" fontAlgn="auto">
              <a:spcBef>
                <a:spcPts val="0"/>
              </a:spcBef>
              <a:spcAft>
                <a:spcPts val="0"/>
              </a:spcAft>
              <a:defRPr/>
            </a:pPr>
            <a:endParaRPr lang="en-US" dirty="0"/>
          </a:p>
          <a:p>
            <a:pPr defTabSz="990440" fontAlgn="auto">
              <a:spcBef>
                <a:spcPts val="0"/>
              </a:spcBef>
              <a:spcAft>
                <a:spcPts val="0"/>
              </a:spcAft>
              <a:defRPr/>
            </a:pPr>
            <a:r>
              <a:rPr lang="en-US" dirty="0"/>
              <a:t>Revelation 21:1		</a:t>
            </a:r>
            <a:r>
              <a:rPr lang="en-US" dirty="0">
                <a:solidFill>
                  <a:srgbClr val="000000"/>
                </a:solidFill>
                <a:latin typeface="system-ui"/>
              </a:rPr>
              <a:t>Then I saw a new heaven and a new earth; for the first heaven and the first earth passed away, and there is no longer </a:t>
            </a:r>
            <a:r>
              <a:rPr lang="en-US" i="1" dirty="0">
                <a:solidFill>
                  <a:srgbClr val="000000"/>
                </a:solidFill>
                <a:latin typeface="system-ui"/>
              </a:rPr>
              <a:t>any</a:t>
            </a:r>
            <a:r>
              <a:rPr lang="en-US" dirty="0">
                <a:solidFill>
                  <a:srgbClr val="000000"/>
                </a:solidFill>
                <a:latin typeface="system-ui"/>
              </a:rPr>
              <a:t> sea.</a:t>
            </a:r>
            <a:endParaRPr lang="en-US" dirty="0"/>
          </a:p>
          <a:p>
            <a:pPr defTabSz="990440" fontAlgn="auto">
              <a:spcBef>
                <a:spcPts val="0"/>
              </a:spcBef>
              <a:spcAft>
                <a:spcPts val="0"/>
              </a:spcAft>
              <a:defRPr/>
            </a:pPr>
            <a:endParaRPr lang="en-US" dirty="0"/>
          </a:p>
          <a:p>
            <a:pPr defTabSz="990440" fontAlgn="auto">
              <a:spcBef>
                <a:spcPts val="0"/>
              </a:spcBef>
              <a:spcAft>
                <a:spcPts val="0"/>
              </a:spcAft>
              <a:defRPr/>
            </a:pPr>
            <a:r>
              <a:rPr lang="en-US" dirty="0"/>
              <a:t>Isaiah 65:17-19		</a:t>
            </a:r>
            <a:r>
              <a:rPr lang="en-US" b="0" i="0" dirty="0">
                <a:solidFill>
                  <a:srgbClr val="000000"/>
                </a:solidFill>
                <a:effectLst/>
                <a:latin typeface="system-ui"/>
              </a:rPr>
              <a:t>“For behold, I create new heavens and a new earth; And the former things will not be remembered or come to mind. </a:t>
            </a:r>
            <a:r>
              <a:rPr lang="en-US" b="1" i="0" baseline="30000" dirty="0">
                <a:solidFill>
                  <a:srgbClr val="000000"/>
                </a:solidFill>
                <a:effectLst/>
                <a:latin typeface="system-ui"/>
              </a:rPr>
              <a:t>18 </a:t>
            </a:r>
            <a:r>
              <a:rPr lang="en-US" b="0" i="0" dirty="0">
                <a:solidFill>
                  <a:srgbClr val="000000"/>
                </a:solidFill>
                <a:effectLst/>
                <a:latin typeface="system-ui"/>
              </a:rPr>
              <a:t>“But be glad and rejoice forever in what I create; For behold, I create Jerusalem </a:t>
            </a:r>
            <a:r>
              <a:rPr lang="en-US" b="0" i="1" dirty="0">
                <a:solidFill>
                  <a:srgbClr val="000000"/>
                </a:solidFill>
                <a:effectLst/>
                <a:latin typeface="system-ui"/>
              </a:rPr>
              <a:t>for</a:t>
            </a:r>
            <a:r>
              <a:rPr lang="en-US" b="0" i="0" dirty="0">
                <a:solidFill>
                  <a:srgbClr val="000000"/>
                </a:solidFill>
                <a:effectLst/>
                <a:latin typeface="system-ui"/>
              </a:rPr>
              <a:t> rejoicing And her people </a:t>
            </a:r>
            <a:r>
              <a:rPr lang="en-US" b="0" i="1" dirty="0">
                <a:solidFill>
                  <a:srgbClr val="000000"/>
                </a:solidFill>
                <a:effectLst/>
                <a:latin typeface="system-ui"/>
              </a:rPr>
              <a:t>for</a:t>
            </a:r>
            <a:r>
              <a:rPr lang="en-US" b="0" i="0" dirty="0">
                <a:solidFill>
                  <a:srgbClr val="000000"/>
                </a:solidFill>
                <a:effectLst/>
                <a:latin typeface="system-ui"/>
              </a:rPr>
              <a:t> gladness. </a:t>
            </a:r>
            <a:r>
              <a:rPr lang="en-US" b="1" i="0" baseline="30000" dirty="0">
                <a:solidFill>
                  <a:srgbClr val="000000"/>
                </a:solidFill>
                <a:effectLst/>
                <a:latin typeface="system-ui"/>
              </a:rPr>
              <a:t>19 </a:t>
            </a:r>
            <a:r>
              <a:rPr lang="en-US" b="0" i="0" dirty="0">
                <a:solidFill>
                  <a:srgbClr val="000000"/>
                </a:solidFill>
                <a:effectLst/>
                <a:latin typeface="system-ui"/>
              </a:rPr>
              <a:t>“I will also rejoice in Jerusalem and be glad in My people; And there will no longer be heard in her The voice of weeping and the sound of crying.</a:t>
            </a:r>
            <a:endParaRPr lang="en-US" dirty="0"/>
          </a:p>
          <a:p>
            <a:pPr defTabSz="990440" fontAlgn="auto">
              <a:spcBef>
                <a:spcPts val="0"/>
              </a:spcBef>
              <a:spcAft>
                <a:spcPts val="0"/>
              </a:spcAft>
              <a:defRPr/>
            </a:pPr>
            <a:endParaRPr lang="en-US" dirty="0"/>
          </a:p>
          <a:p>
            <a:pPr defTabSz="990440" fontAlgn="auto">
              <a:spcBef>
                <a:spcPts val="0"/>
              </a:spcBef>
              <a:spcAft>
                <a:spcPts val="0"/>
              </a:spcAft>
              <a:defRPr/>
            </a:pPr>
            <a:r>
              <a:rPr lang="en-US" dirty="0"/>
              <a:t>2 Peter 3:10-14		</a:t>
            </a:r>
            <a:r>
              <a:rPr lang="en-US" b="0" i="0" dirty="0">
                <a:solidFill>
                  <a:srgbClr val="000000"/>
                </a:solidFill>
                <a:effectLst/>
                <a:latin typeface="system-ui"/>
              </a:rPr>
              <a:t>But the day of the Lord will come like a thief, in which the heavens will pass away with a roar and the elements will be destroyed with intense heat, and the earth and its works will be burned up. </a:t>
            </a:r>
            <a:r>
              <a:rPr lang="en-US" b="1" i="0" baseline="30000" dirty="0">
                <a:solidFill>
                  <a:srgbClr val="000000"/>
                </a:solidFill>
                <a:effectLst/>
                <a:latin typeface="system-ui"/>
              </a:rPr>
              <a:t>11 </a:t>
            </a:r>
            <a:r>
              <a:rPr lang="en-US" b="0" i="0" dirty="0">
                <a:solidFill>
                  <a:srgbClr val="000000"/>
                </a:solidFill>
                <a:effectLst/>
                <a:latin typeface="system-ui"/>
              </a:rPr>
              <a:t>Since all these things are to be destroyed in this way, what sort of people ought you to be in holy conduct and godliness, </a:t>
            </a:r>
            <a:r>
              <a:rPr lang="en-US" b="1" i="0" baseline="30000" dirty="0">
                <a:solidFill>
                  <a:srgbClr val="000000"/>
                </a:solidFill>
                <a:effectLst/>
                <a:latin typeface="system-ui"/>
              </a:rPr>
              <a:t>12 </a:t>
            </a:r>
            <a:r>
              <a:rPr lang="en-US" b="0" i="0" dirty="0">
                <a:solidFill>
                  <a:srgbClr val="000000"/>
                </a:solidFill>
                <a:effectLst/>
                <a:latin typeface="system-ui"/>
              </a:rPr>
              <a:t>looking for and hastening the coming of the day of God, because of which the heavens will be destroyed by burning, and the elements will melt with intense heat! </a:t>
            </a:r>
            <a:r>
              <a:rPr lang="en-US" b="1" i="0" baseline="30000" dirty="0">
                <a:solidFill>
                  <a:srgbClr val="000000"/>
                </a:solidFill>
                <a:effectLst/>
                <a:latin typeface="system-ui"/>
              </a:rPr>
              <a:t>13 </a:t>
            </a:r>
            <a:r>
              <a:rPr lang="en-US" b="0" i="0" dirty="0">
                <a:solidFill>
                  <a:srgbClr val="000000"/>
                </a:solidFill>
                <a:effectLst/>
                <a:latin typeface="system-ui"/>
              </a:rPr>
              <a:t>But according to His promise we are looking for new heavens and a new earth, in which righteousness dwells. </a:t>
            </a:r>
            <a:r>
              <a:rPr lang="en-US" b="1" i="0" baseline="30000" dirty="0">
                <a:solidFill>
                  <a:srgbClr val="000000"/>
                </a:solidFill>
                <a:effectLst/>
                <a:latin typeface="system-ui"/>
              </a:rPr>
              <a:t>14 </a:t>
            </a:r>
            <a:r>
              <a:rPr lang="en-US" b="0" i="0" dirty="0">
                <a:solidFill>
                  <a:srgbClr val="000000"/>
                </a:solidFill>
                <a:effectLst/>
                <a:latin typeface="system-ui"/>
              </a:rPr>
              <a:t>Therefore, beloved, since you look for these things, be diligent to be found by Him in peace, spotless and blameless…</a:t>
            </a:r>
          </a:p>
          <a:p>
            <a:pPr defTabSz="990440" fontAlgn="auto">
              <a:spcBef>
                <a:spcPts val="0"/>
              </a:spcBef>
              <a:spcAft>
                <a:spcPts val="0"/>
              </a:spcAft>
              <a:defRPr/>
            </a:pPr>
            <a:endParaRPr lang="en-US" dirty="0">
              <a:solidFill>
                <a:srgbClr val="000000"/>
              </a:solidFill>
            </a:endParaRPr>
          </a:p>
          <a:p>
            <a:pPr defTabSz="990440" fontAlgn="auto">
              <a:spcBef>
                <a:spcPts val="0"/>
              </a:spcBef>
              <a:spcAft>
                <a:spcPts val="0"/>
              </a:spcAft>
              <a:defRPr/>
            </a:pPr>
            <a:r>
              <a:rPr lang="en-US" dirty="0">
                <a:solidFill>
                  <a:srgbClr val="000000"/>
                </a:solidFill>
              </a:rPr>
              <a:t>Revelation 21:1-2	Then I saw a new heaven and a new earth; for the first heaven and the first earth passed away, and there is no longer </a:t>
            </a:r>
            <a:r>
              <a:rPr lang="en-US" i="1" dirty="0">
                <a:solidFill>
                  <a:srgbClr val="000000"/>
                </a:solidFill>
              </a:rPr>
              <a:t>any</a:t>
            </a:r>
            <a:r>
              <a:rPr lang="en-US" dirty="0">
                <a:solidFill>
                  <a:srgbClr val="000000"/>
                </a:solidFill>
              </a:rPr>
              <a:t> sea. </a:t>
            </a:r>
            <a:r>
              <a:rPr lang="en-US" b="1" baseline="30000" dirty="0">
                <a:solidFill>
                  <a:srgbClr val="000000"/>
                </a:solidFill>
              </a:rPr>
              <a:t>2 </a:t>
            </a:r>
            <a:r>
              <a:rPr lang="en-US" dirty="0">
                <a:solidFill>
                  <a:srgbClr val="000000"/>
                </a:solidFill>
              </a:rPr>
              <a:t>And I saw the holy city, new Jerusalem, coming down out of heaven from God, made ready as a bride adorned for her husband. </a:t>
            </a:r>
            <a:endParaRPr lang="en-US" dirty="0"/>
          </a:p>
          <a:p>
            <a:pPr algn="l"/>
            <a:endParaRPr lang="en-US" b="0" i="0" dirty="0">
              <a:solidFill>
                <a:srgbClr val="000000"/>
              </a:solidFill>
              <a:effectLst/>
              <a:latin typeface="system-ui"/>
            </a:endParaRPr>
          </a:p>
          <a:p>
            <a:pPr algn="l"/>
            <a:r>
              <a:rPr lang="en-US" b="0" i="0" dirty="0">
                <a:solidFill>
                  <a:srgbClr val="000000"/>
                </a:solidFill>
                <a:effectLst/>
                <a:latin typeface="system-ui"/>
              </a:rPr>
              <a:t>2 Corinthians 5:17	Therefore if anyone is in Christ, </a:t>
            </a:r>
            <a:r>
              <a:rPr lang="en-US" b="0" i="1" dirty="0">
                <a:solidFill>
                  <a:srgbClr val="000000"/>
                </a:solidFill>
                <a:effectLst/>
                <a:latin typeface="system-ui"/>
              </a:rPr>
              <a:t>he is</a:t>
            </a:r>
            <a:r>
              <a:rPr lang="en-US" b="0" i="0" dirty="0">
                <a:solidFill>
                  <a:srgbClr val="000000"/>
                </a:solidFill>
                <a:effectLst/>
                <a:latin typeface="system-ui"/>
              </a:rPr>
              <a:t> a new creature; the old things passed away; behold, new things have come. </a:t>
            </a:r>
          </a:p>
          <a:p>
            <a:pPr fontAlgn="auto">
              <a:spcBef>
                <a:spcPts val="0"/>
              </a:spcBef>
              <a:spcAft>
                <a:spcPts val="0"/>
              </a:spcAft>
              <a:defRPr/>
            </a:pPr>
            <a:endParaRPr lang="en-US" dirty="0"/>
          </a:p>
          <a:p>
            <a:pPr fontAlgn="auto">
              <a:spcBef>
                <a:spcPts val="0"/>
              </a:spcBef>
              <a:spcAft>
                <a:spcPts val="0"/>
              </a:spcAft>
              <a:defRPr/>
            </a:pPr>
            <a:r>
              <a:rPr lang="en-US" dirty="0"/>
              <a:t>First a change from physical Israel to spiritual Israel under the reign of Christ. Second, a change from our temporary fleshly home to a new spiritual home.</a:t>
            </a:r>
          </a:p>
        </p:txBody>
      </p:sp>
      <p:sp>
        <p:nvSpPr>
          <p:cNvPr id="56324" name="Slide Number Placeholder 3">
            <a:extLst>
              <a:ext uri="{FF2B5EF4-FFF2-40B4-BE49-F238E27FC236}">
                <a16:creationId xmlns:a16="http://schemas.microsoft.com/office/drawing/2014/main" id="{782A66BB-8C6D-8410-1A1F-636952AEEA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3CC32BD5-5943-4878-8312-9F69C2BEAB8F}" type="slidenum">
              <a:rPr lang="en-US" altLang="en-US">
                <a:latin typeface="Calibri" panose="020F0502020204030204" pitchFamily="34" charset="0"/>
              </a:rPr>
              <a:pPr/>
              <a:t>22</a:t>
            </a:fld>
            <a:endParaRPr lang="en-US" altLang="en-US">
              <a:latin typeface="Calibri" panose="020F0502020204030204" pitchFamily="34" charset="0"/>
            </a:endParaRPr>
          </a:p>
        </p:txBody>
      </p:sp>
      <p:sp>
        <p:nvSpPr>
          <p:cNvPr id="56325" name="Date Placeholder 4">
            <a:extLst>
              <a:ext uri="{FF2B5EF4-FFF2-40B4-BE49-F238E27FC236}">
                <a16:creationId xmlns:a16="http://schemas.microsoft.com/office/drawing/2014/main" id="{0590DE96-9F29-6C5D-5513-97484F5EE6E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6326" name="Footer Placeholder 5">
            <a:extLst>
              <a:ext uri="{FF2B5EF4-FFF2-40B4-BE49-F238E27FC236}">
                <a16:creationId xmlns:a16="http://schemas.microsoft.com/office/drawing/2014/main" id="{C172242C-9F5A-FCE1-1764-E5A70E36CA0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0067FCF5-3FF5-729E-B1F4-1FDA4E7301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799B9C58-ABCA-DA10-08ED-C2DEAEE549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Revelation 21: 2	</a:t>
            </a:r>
            <a:r>
              <a:rPr lang="en-US" b="0" i="0" dirty="0">
                <a:solidFill>
                  <a:srgbClr val="000000"/>
                </a:solidFill>
                <a:effectLst/>
                <a:latin typeface="system-ui"/>
              </a:rPr>
              <a:t>And I saw the holy city, new Jerusalem, coming down out of heaven from God, made ready as a bride adorned for her husband. </a:t>
            </a:r>
            <a:endParaRPr lang="en-US" altLang="en-US" dirty="0"/>
          </a:p>
          <a:p>
            <a:pPr>
              <a:spcBef>
                <a:spcPct val="0"/>
              </a:spcBef>
            </a:pPr>
            <a:endParaRPr lang="en-US" altLang="en-US" dirty="0"/>
          </a:p>
          <a:p>
            <a:pPr>
              <a:spcBef>
                <a:spcPct val="0"/>
              </a:spcBef>
            </a:pPr>
            <a:r>
              <a:rPr lang="en-US" altLang="en-US" dirty="0"/>
              <a:t>Hebrews 13:14	</a:t>
            </a:r>
            <a:r>
              <a:rPr lang="en-US" b="0" i="0" dirty="0">
                <a:solidFill>
                  <a:srgbClr val="000000"/>
                </a:solidFill>
                <a:effectLst/>
                <a:latin typeface="system-ui"/>
              </a:rPr>
              <a:t>For here we do not have a lasting city, but we are seeking </a:t>
            </a:r>
            <a:r>
              <a:rPr lang="en-US" b="0" i="1" dirty="0">
                <a:solidFill>
                  <a:srgbClr val="000000"/>
                </a:solidFill>
                <a:effectLst/>
                <a:latin typeface="system-ui"/>
              </a:rPr>
              <a:t>the city</a:t>
            </a:r>
            <a:r>
              <a:rPr lang="en-US" b="0" i="0" dirty="0">
                <a:solidFill>
                  <a:srgbClr val="000000"/>
                </a:solidFill>
                <a:effectLst/>
                <a:latin typeface="system-ui"/>
              </a:rPr>
              <a:t> which is to come.</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Hebrews 11:10	(Of Abraham) “</a:t>
            </a:r>
            <a:r>
              <a:rPr lang="en-US" b="1" i="0" baseline="30000" dirty="0">
                <a:solidFill>
                  <a:srgbClr val="000000"/>
                </a:solidFill>
                <a:effectLst/>
                <a:latin typeface="system-ui"/>
              </a:rPr>
              <a:t> </a:t>
            </a:r>
            <a:r>
              <a:rPr lang="en-US" b="0" i="0" dirty="0">
                <a:solidFill>
                  <a:srgbClr val="000000"/>
                </a:solidFill>
                <a:effectLst/>
                <a:latin typeface="system-ui"/>
              </a:rPr>
              <a:t>for he was looking for the city which has foundations, whose architect and builder is God.”</a:t>
            </a:r>
            <a:endParaRPr lang="en-US" altLang="en-US" dirty="0"/>
          </a:p>
        </p:txBody>
      </p:sp>
      <p:sp>
        <p:nvSpPr>
          <p:cNvPr id="57348" name="Slide Number Placeholder 3">
            <a:extLst>
              <a:ext uri="{FF2B5EF4-FFF2-40B4-BE49-F238E27FC236}">
                <a16:creationId xmlns:a16="http://schemas.microsoft.com/office/drawing/2014/main" id="{55115DC9-268B-8A9C-5759-4B62600458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DA0086AE-0A14-45C5-851A-3B702F0660D6}" type="slidenum">
              <a:rPr lang="en-US" altLang="en-US">
                <a:latin typeface="Calibri" panose="020F0502020204030204" pitchFamily="34" charset="0"/>
              </a:rPr>
              <a:pPr/>
              <a:t>23</a:t>
            </a:fld>
            <a:endParaRPr lang="en-US" altLang="en-US">
              <a:latin typeface="Calibri" panose="020F0502020204030204" pitchFamily="34" charset="0"/>
            </a:endParaRPr>
          </a:p>
        </p:txBody>
      </p:sp>
      <p:sp>
        <p:nvSpPr>
          <p:cNvPr id="57349" name="Date Placeholder 4">
            <a:extLst>
              <a:ext uri="{FF2B5EF4-FFF2-40B4-BE49-F238E27FC236}">
                <a16:creationId xmlns:a16="http://schemas.microsoft.com/office/drawing/2014/main" id="{34F2C09F-C381-C5B0-7DBB-E5E4276A91A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7350" name="Footer Placeholder 5">
            <a:extLst>
              <a:ext uri="{FF2B5EF4-FFF2-40B4-BE49-F238E27FC236}">
                <a16:creationId xmlns:a16="http://schemas.microsoft.com/office/drawing/2014/main" id="{E818EF80-D72D-E907-5C8A-807F7A159C0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1D152C4-5052-1EA4-EE96-26462BF791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EF8EA061-EFE1-BC65-2810-C5E31DF0E6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a:spcBef>
                <a:spcPct val="0"/>
              </a:spcBef>
            </a:pPr>
            <a:r>
              <a:rPr lang="en-US" altLang="en-US" dirty="0"/>
              <a:t>Revelation 21:3	</a:t>
            </a:r>
            <a:r>
              <a:rPr lang="en-US" b="0" i="0" dirty="0">
                <a:solidFill>
                  <a:srgbClr val="000000"/>
                </a:solidFill>
                <a:effectLst/>
                <a:latin typeface="system-ui"/>
              </a:rPr>
              <a:t>And I heard a loud voice from the throne, saying, “Behold, the tabernacle of God is among men, and He will dwell among them, and they shall be His people, and God Himself will be among them, </a:t>
            </a:r>
            <a:endParaRPr lang="en-US" altLang="en-US" dirty="0"/>
          </a:p>
          <a:p>
            <a:pPr>
              <a:spcBef>
                <a:spcPct val="0"/>
              </a:spcBef>
            </a:pPr>
            <a:endParaRPr lang="en-US" altLang="en-US" dirty="0"/>
          </a:p>
          <a:p>
            <a:pPr>
              <a:spcBef>
                <a:spcPct val="0"/>
              </a:spcBef>
            </a:pPr>
            <a:r>
              <a:rPr lang="en-US" altLang="en-US" dirty="0"/>
              <a:t>Hebrews 8:1-2		</a:t>
            </a:r>
            <a:r>
              <a:rPr lang="en-US" b="0" i="0" dirty="0">
                <a:solidFill>
                  <a:srgbClr val="000000"/>
                </a:solidFill>
                <a:effectLst/>
                <a:latin typeface="system-ui"/>
              </a:rPr>
              <a:t>Now the main point in what has been said </a:t>
            </a:r>
            <a:r>
              <a:rPr lang="en-US" b="0" i="1" dirty="0">
                <a:solidFill>
                  <a:srgbClr val="000000"/>
                </a:solidFill>
                <a:effectLst/>
                <a:latin typeface="system-ui"/>
              </a:rPr>
              <a:t>is this</a:t>
            </a:r>
            <a:r>
              <a:rPr lang="en-US" b="0" i="0" dirty="0">
                <a:solidFill>
                  <a:srgbClr val="000000"/>
                </a:solidFill>
                <a:effectLst/>
                <a:latin typeface="system-ui"/>
              </a:rPr>
              <a:t>: we have such a high priest, who has taken His seat at the right hand of the throne of the Majesty in the heavens, </a:t>
            </a:r>
            <a:r>
              <a:rPr lang="en-US" b="1" i="0" baseline="30000" dirty="0">
                <a:solidFill>
                  <a:srgbClr val="000000"/>
                </a:solidFill>
                <a:effectLst/>
                <a:latin typeface="system-ui"/>
              </a:rPr>
              <a:t>2 </a:t>
            </a:r>
            <a:r>
              <a:rPr lang="en-US" b="0" i="0" dirty="0">
                <a:solidFill>
                  <a:srgbClr val="000000"/>
                </a:solidFill>
                <a:effectLst/>
                <a:latin typeface="system-ui"/>
              </a:rPr>
              <a:t>a minister in the sanctuary and in the true tabernacle, which the Lord pitched, not man. </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Hebrews 9:11		</a:t>
            </a:r>
            <a:r>
              <a:rPr lang="en-US" b="0" i="0" dirty="0">
                <a:solidFill>
                  <a:srgbClr val="000000"/>
                </a:solidFill>
                <a:effectLst/>
                <a:latin typeface="system-ui"/>
              </a:rPr>
              <a:t>But when Christ appeared </a:t>
            </a:r>
            <a:r>
              <a:rPr lang="en-US" b="0" i="1" dirty="0">
                <a:solidFill>
                  <a:srgbClr val="000000"/>
                </a:solidFill>
                <a:effectLst/>
                <a:latin typeface="system-ui"/>
              </a:rPr>
              <a:t>as</a:t>
            </a:r>
            <a:r>
              <a:rPr lang="en-US" b="0" i="0" dirty="0">
                <a:solidFill>
                  <a:srgbClr val="000000"/>
                </a:solidFill>
                <a:effectLst/>
                <a:latin typeface="system-ui"/>
              </a:rPr>
              <a:t> a high priest of the good things to come, </a:t>
            </a:r>
            <a:r>
              <a:rPr lang="en-US" b="0" i="1" dirty="0">
                <a:solidFill>
                  <a:srgbClr val="000000"/>
                </a:solidFill>
                <a:effectLst/>
                <a:latin typeface="system-ui"/>
              </a:rPr>
              <a:t>He entered</a:t>
            </a:r>
            <a:r>
              <a:rPr lang="en-US" b="0" i="0" dirty="0">
                <a:solidFill>
                  <a:srgbClr val="000000"/>
                </a:solidFill>
                <a:effectLst/>
                <a:latin typeface="system-ui"/>
              </a:rPr>
              <a:t> through the greater and more perfect tabernacle, not made with hands, that is to say, not of this creation; </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1 Thessalonians 4:16-17	</a:t>
            </a:r>
            <a:r>
              <a:rPr lang="en-US" b="0" i="0" dirty="0">
                <a:solidFill>
                  <a:srgbClr val="000000"/>
                </a:solidFill>
                <a:effectLst/>
                <a:latin typeface="system-ui"/>
              </a:rPr>
              <a:t>For the Lord Himself will descend from heaven with a shout, with the voice of </a:t>
            </a:r>
            <a:r>
              <a:rPr lang="en-US" b="0" i="1" dirty="0">
                <a:solidFill>
                  <a:srgbClr val="000000"/>
                </a:solidFill>
                <a:effectLst/>
                <a:latin typeface="system-ui"/>
              </a:rPr>
              <a:t>the</a:t>
            </a:r>
            <a:r>
              <a:rPr lang="en-US" b="0" i="0" dirty="0">
                <a:solidFill>
                  <a:srgbClr val="000000"/>
                </a:solidFill>
                <a:effectLst/>
                <a:latin typeface="system-ui"/>
              </a:rPr>
              <a:t> archangel and with the trumpet of God, and the dead in Christ will rise first. </a:t>
            </a:r>
            <a:r>
              <a:rPr lang="en-US" b="1" i="0" baseline="30000" dirty="0">
                <a:solidFill>
                  <a:srgbClr val="000000"/>
                </a:solidFill>
                <a:effectLst/>
                <a:latin typeface="system-ui"/>
              </a:rPr>
              <a:t>17 </a:t>
            </a:r>
            <a:r>
              <a:rPr lang="en-US" b="0" i="0" dirty="0">
                <a:solidFill>
                  <a:srgbClr val="000000"/>
                </a:solidFill>
                <a:effectLst/>
                <a:latin typeface="system-ui"/>
              </a:rPr>
              <a:t>Then we who are alive and remain will be caught up together with them in the clouds to meet the Lord in the air, and so we shall always be with the Lord.</a:t>
            </a:r>
            <a:endParaRPr lang="en-US" altLang="en-US" dirty="0"/>
          </a:p>
          <a:p>
            <a:pPr>
              <a:spcBef>
                <a:spcPct val="0"/>
              </a:spcBef>
            </a:pPr>
            <a:endParaRPr lang="en-US" altLang="en-US" dirty="0"/>
          </a:p>
          <a:p>
            <a:pPr>
              <a:spcBef>
                <a:spcPct val="0"/>
              </a:spcBef>
            </a:pPr>
            <a:r>
              <a:rPr lang="en-US" altLang="en-US" dirty="0"/>
              <a:t>Genesis 3:8		</a:t>
            </a:r>
            <a:r>
              <a:rPr lang="en-US" b="0" i="0" dirty="0">
                <a:solidFill>
                  <a:srgbClr val="000000"/>
                </a:solidFill>
                <a:effectLst/>
                <a:latin typeface="system-ui"/>
              </a:rPr>
              <a:t>They heard the sound of the </a:t>
            </a:r>
            <a:r>
              <a:rPr lang="en-US" b="0" i="0" cap="small" dirty="0">
                <a:solidFill>
                  <a:srgbClr val="000000"/>
                </a:solidFill>
                <a:effectLst/>
                <a:latin typeface="system-ui"/>
              </a:rPr>
              <a:t>Lord</a:t>
            </a:r>
            <a:r>
              <a:rPr lang="en-US" b="0" i="0" dirty="0">
                <a:solidFill>
                  <a:srgbClr val="000000"/>
                </a:solidFill>
                <a:effectLst/>
                <a:latin typeface="system-ui"/>
              </a:rPr>
              <a:t> God walking in the garden in the cool of the day, and the man and his wife hid themselves from the presence of the </a:t>
            </a:r>
            <a:r>
              <a:rPr lang="en-US" b="0" i="0" cap="small" dirty="0">
                <a:solidFill>
                  <a:srgbClr val="000000"/>
                </a:solidFill>
                <a:effectLst/>
                <a:latin typeface="system-ui"/>
              </a:rPr>
              <a:t>Lord</a:t>
            </a:r>
            <a:r>
              <a:rPr lang="en-US" b="0" i="0" dirty="0">
                <a:solidFill>
                  <a:srgbClr val="000000"/>
                </a:solidFill>
                <a:effectLst/>
                <a:latin typeface="system-ui"/>
              </a:rPr>
              <a:t> God among the trees of the garden. </a:t>
            </a:r>
            <a:endParaRPr lang="en-US" altLang="en-US" dirty="0"/>
          </a:p>
          <a:p>
            <a:pPr>
              <a:spcBef>
                <a:spcPct val="0"/>
              </a:spcBef>
            </a:pPr>
            <a:endParaRPr lang="en-US" altLang="en-US" dirty="0"/>
          </a:p>
          <a:p>
            <a:pPr>
              <a:spcBef>
                <a:spcPct val="0"/>
              </a:spcBef>
            </a:pPr>
            <a:r>
              <a:rPr lang="en-US" altLang="en-US" dirty="0"/>
              <a:t>Exodus 3:6 		</a:t>
            </a:r>
            <a:r>
              <a:rPr lang="en-US" b="0" i="0" dirty="0">
                <a:solidFill>
                  <a:srgbClr val="000000"/>
                </a:solidFill>
                <a:effectLst/>
                <a:latin typeface="system-ui"/>
              </a:rPr>
              <a:t>He said also, “I am the God of your father, the God of Abraham, the God of Isaac, and the God of Jacob.” Then Moses hid his face, for he was afraid to look at God.</a:t>
            </a:r>
            <a:endParaRPr lang="en-US" altLang="en-US" dirty="0"/>
          </a:p>
          <a:p>
            <a:pPr>
              <a:spcBef>
                <a:spcPct val="0"/>
              </a:spcBef>
            </a:pPr>
            <a:endParaRPr lang="en-US" altLang="en-US" dirty="0"/>
          </a:p>
          <a:p>
            <a:pPr>
              <a:spcBef>
                <a:spcPct val="0"/>
              </a:spcBef>
            </a:pPr>
            <a:r>
              <a:rPr lang="en-US" altLang="en-US" dirty="0"/>
              <a:t>1 John 3:2-3		“Beloved, now we are children of God, and it has not appeared as yet what we will be. We know that, when He appears, we will be like Him, because we will see Him just as He is. 3 And everyone who has this hope fixed on Him purifies himself, just as He is pure.”</a:t>
            </a:r>
          </a:p>
        </p:txBody>
      </p:sp>
      <p:sp>
        <p:nvSpPr>
          <p:cNvPr id="58372" name="Slide Number Placeholder 3">
            <a:extLst>
              <a:ext uri="{FF2B5EF4-FFF2-40B4-BE49-F238E27FC236}">
                <a16:creationId xmlns:a16="http://schemas.microsoft.com/office/drawing/2014/main" id="{8F9456FB-9168-DD85-E676-F215956FA6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BC5B8CFE-96F1-4876-89E4-33AC77DC06A1}" type="slidenum">
              <a:rPr lang="en-US" altLang="en-US">
                <a:latin typeface="Calibri" panose="020F0502020204030204" pitchFamily="34" charset="0"/>
              </a:rPr>
              <a:pPr/>
              <a:t>24</a:t>
            </a:fld>
            <a:endParaRPr lang="en-US" altLang="en-US">
              <a:latin typeface="Calibri" panose="020F0502020204030204" pitchFamily="34" charset="0"/>
            </a:endParaRPr>
          </a:p>
        </p:txBody>
      </p:sp>
      <p:sp>
        <p:nvSpPr>
          <p:cNvPr id="58373" name="Date Placeholder 4">
            <a:extLst>
              <a:ext uri="{FF2B5EF4-FFF2-40B4-BE49-F238E27FC236}">
                <a16:creationId xmlns:a16="http://schemas.microsoft.com/office/drawing/2014/main" id="{26E179F7-E5E4-9FB7-B8BD-BD2C828F8DDD}"/>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8374" name="Footer Placeholder 5">
            <a:extLst>
              <a:ext uri="{FF2B5EF4-FFF2-40B4-BE49-F238E27FC236}">
                <a16:creationId xmlns:a16="http://schemas.microsoft.com/office/drawing/2014/main" id="{B1225CB9-9C34-8687-883B-06BE62ADE47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5A1F865C-DC0F-AE1E-ECB5-7086FBAA73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219242A5-BE3B-1761-67D7-79056C4035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r>
              <a:rPr lang="en-US" altLang="en-US" dirty="0"/>
              <a:t>Revelation 21:4-5	“…</a:t>
            </a:r>
            <a:r>
              <a:rPr lang="en-US" b="0" i="0" dirty="0">
                <a:solidFill>
                  <a:srgbClr val="000000"/>
                </a:solidFill>
                <a:effectLst/>
                <a:latin typeface="system-ui"/>
              </a:rPr>
              <a:t>and He will wipe away every tear from their eyes; and there will no longer be </a:t>
            </a:r>
            <a:r>
              <a:rPr lang="en-US" b="0" i="1" dirty="0">
                <a:solidFill>
                  <a:srgbClr val="000000"/>
                </a:solidFill>
                <a:effectLst/>
                <a:latin typeface="system-ui"/>
              </a:rPr>
              <a:t>any</a:t>
            </a:r>
            <a:r>
              <a:rPr lang="en-US" b="0" i="0" dirty="0">
                <a:solidFill>
                  <a:srgbClr val="000000"/>
                </a:solidFill>
                <a:effectLst/>
                <a:latin typeface="system-ui"/>
              </a:rPr>
              <a:t> death; there will no longer be </a:t>
            </a:r>
            <a:r>
              <a:rPr lang="en-US" b="0" i="1" dirty="0">
                <a:solidFill>
                  <a:srgbClr val="000000"/>
                </a:solidFill>
                <a:effectLst/>
                <a:latin typeface="system-ui"/>
              </a:rPr>
              <a:t>any</a:t>
            </a:r>
            <a:r>
              <a:rPr lang="en-US" b="0" i="0" dirty="0">
                <a:solidFill>
                  <a:srgbClr val="000000"/>
                </a:solidFill>
                <a:effectLst/>
                <a:latin typeface="system-ui"/>
              </a:rPr>
              <a:t> mourning, or crying, or pain; the first things have passed away.”</a:t>
            </a:r>
          </a:p>
          <a:p>
            <a:pPr algn="l"/>
            <a:r>
              <a:rPr lang="en-US" b="1" i="0" baseline="30000" dirty="0">
                <a:solidFill>
                  <a:srgbClr val="000000"/>
                </a:solidFill>
                <a:effectLst/>
                <a:latin typeface="system-ui"/>
              </a:rPr>
              <a:t>5 </a:t>
            </a:r>
            <a:r>
              <a:rPr lang="en-US" b="0" i="0" dirty="0">
                <a:solidFill>
                  <a:srgbClr val="000000"/>
                </a:solidFill>
                <a:effectLst/>
                <a:latin typeface="system-ui"/>
              </a:rPr>
              <a:t>And He who sits on the throne said, “Behold, I am making all things new.” And He *said, “Write, for these words are faithful and true.”</a:t>
            </a:r>
          </a:p>
          <a:p>
            <a:pPr algn="l"/>
            <a:endParaRPr lang="en-US" b="0" i="0" dirty="0">
              <a:solidFill>
                <a:srgbClr val="000000"/>
              </a:solidFill>
              <a:effectLst/>
              <a:latin typeface="system-ui"/>
            </a:endParaRPr>
          </a:p>
          <a:p>
            <a:pPr defTabSz="936942">
              <a:spcBef>
                <a:spcPct val="0"/>
              </a:spcBef>
              <a:defRPr/>
            </a:pPr>
            <a:r>
              <a:rPr lang="en-US" altLang="en-US" dirty="0"/>
              <a:t>That is truly something “new” – vs. 5. Beyond anything that we can imagine. </a:t>
            </a:r>
          </a:p>
          <a:p>
            <a:pPr>
              <a:spcBef>
                <a:spcPct val="0"/>
              </a:spcBef>
            </a:pPr>
            <a:endParaRPr lang="en-US" altLang="en-US" dirty="0"/>
          </a:p>
          <a:p>
            <a:pPr>
              <a:spcBef>
                <a:spcPct val="0"/>
              </a:spcBef>
            </a:pPr>
            <a:r>
              <a:rPr lang="en-US" altLang="en-US" b="1" dirty="0"/>
              <a:t>What is not there because sin is not there! Because the flesh is not there!</a:t>
            </a:r>
          </a:p>
        </p:txBody>
      </p:sp>
      <p:sp>
        <p:nvSpPr>
          <p:cNvPr id="59396" name="Slide Number Placeholder 3">
            <a:extLst>
              <a:ext uri="{FF2B5EF4-FFF2-40B4-BE49-F238E27FC236}">
                <a16:creationId xmlns:a16="http://schemas.microsoft.com/office/drawing/2014/main" id="{5651411F-04BD-4DB8-3F6D-F3B8A08D17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D1FDDC54-459F-408A-9A1B-162F20478506}" type="slidenum">
              <a:rPr lang="en-US" altLang="en-US">
                <a:latin typeface="Calibri" panose="020F0502020204030204" pitchFamily="34" charset="0"/>
              </a:rPr>
              <a:pPr/>
              <a:t>25</a:t>
            </a:fld>
            <a:endParaRPr lang="en-US" altLang="en-US">
              <a:latin typeface="Calibri" panose="020F0502020204030204" pitchFamily="34" charset="0"/>
            </a:endParaRPr>
          </a:p>
        </p:txBody>
      </p:sp>
      <p:sp>
        <p:nvSpPr>
          <p:cNvPr id="59397" name="Date Placeholder 4">
            <a:extLst>
              <a:ext uri="{FF2B5EF4-FFF2-40B4-BE49-F238E27FC236}">
                <a16:creationId xmlns:a16="http://schemas.microsoft.com/office/drawing/2014/main" id="{10DA1651-876A-F5A7-9FB5-BC0C79EAD49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59398" name="Footer Placeholder 5">
            <a:extLst>
              <a:ext uri="{FF2B5EF4-FFF2-40B4-BE49-F238E27FC236}">
                <a16:creationId xmlns:a16="http://schemas.microsoft.com/office/drawing/2014/main" id="{71C84411-A869-9EEE-5C11-4E55A286B06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F035C04C-E074-4B29-25AF-A9BD101368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DA92ACD5-D9C3-2A3A-1751-FF3A5AF980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Rev 21:7	He who overcomes shall inherit these things, and I will be his God and he will be My son.</a:t>
            </a:r>
          </a:p>
          <a:p>
            <a:pPr defTabSz="936942">
              <a:spcBef>
                <a:spcPct val="0"/>
              </a:spcBef>
              <a:defRPr/>
            </a:pPr>
            <a:r>
              <a:rPr lang="en-US" altLang="en-US" dirty="0"/>
              <a:t>Rom 8:14-17 	</a:t>
            </a:r>
            <a:r>
              <a:rPr lang="en-US" b="0" i="0" dirty="0">
                <a:solidFill>
                  <a:srgbClr val="000000"/>
                </a:solidFill>
                <a:effectLst/>
                <a:latin typeface="system-ui"/>
              </a:rPr>
              <a:t>For all who are being led by the Spirit of God, these are sons of God. </a:t>
            </a:r>
            <a:r>
              <a:rPr lang="en-US" b="1" i="0" baseline="30000" dirty="0">
                <a:solidFill>
                  <a:srgbClr val="000000"/>
                </a:solidFill>
                <a:effectLst/>
                <a:latin typeface="system-ui"/>
              </a:rPr>
              <a:t>15 </a:t>
            </a:r>
            <a:r>
              <a:rPr lang="en-US" b="0" i="0" dirty="0">
                <a:solidFill>
                  <a:srgbClr val="000000"/>
                </a:solidFill>
                <a:effectLst/>
                <a:latin typeface="system-ui"/>
              </a:rPr>
              <a:t>For you have not received a spirit of slavery leading to fear again, but you have received a spirit of adoption as sons by which we cry out, “Abba! Father!” </a:t>
            </a:r>
            <a:r>
              <a:rPr lang="en-US" b="1" i="0" baseline="30000" dirty="0">
                <a:solidFill>
                  <a:srgbClr val="000000"/>
                </a:solidFill>
                <a:effectLst/>
                <a:latin typeface="system-ui"/>
              </a:rPr>
              <a:t>16 </a:t>
            </a:r>
            <a:r>
              <a:rPr lang="en-US" b="0" i="0" dirty="0">
                <a:solidFill>
                  <a:srgbClr val="000000"/>
                </a:solidFill>
                <a:effectLst/>
                <a:latin typeface="system-ui"/>
              </a:rPr>
              <a:t>The Spirit Himself testifies with our spirit that we are children of God, </a:t>
            </a:r>
            <a:r>
              <a:rPr lang="en-US" b="1" i="0" baseline="30000" dirty="0">
                <a:solidFill>
                  <a:srgbClr val="000000"/>
                </a:solidFill>
                <a:effectLst/>
                <a:latin typeface="system-ui"/>
              </a:rPr>
              <a:t>17 </a:t>
            </a:r>
            <a:r>
              <a:rPr lang="en-US" b="0" i="0" dirty="0">
                <a:solidFill>
                  <a:srgbClr val="000000"/>
                </a:solidFill>
                <a:effectLst/>
                <a:latin typeface="system-ui"/>
              </a:rPr>
              <a:t>and if children, heirs also, heirs of God and fellow heirs with Christ, if indeed we suffer with </a:t>
            </a:r>
            <a:r>
              <a:rPr lang="en-US" b="0" i="1" dirty="0">
                <a:solidFill>
                  <a:srgbClr val="000000"/>
                </a:solidFill>
                <a:effectLst/>
                <a:latin typeface="system-ui"/>
              </a:rPr>
              <a:t>Him</a:t>
            </a:r>
            <a:r>
              <a:rPr lang="en-US" b="0" i="0" dirty="0">
                <a:solidFill>
                  <a:srgbClr val="000000"/>
                </a:solidFill>
                <a:effectLst/>
                <a:latin typeface="system-ui"/>
              </a:rPr>
              <a:t> so that we may also be glorified with </a:t>
            </a:r>
            <a:r>
              <a:rPr lang="en-US" b="0" i="1" dirty="0">
                <a:solidFill>
                  <a:srgbClr val="000000"/>
                </a:solidFill>
                <a:effectLst/>
                <a:latin typeface="system-ui"/>
              </a:rPr>
              <a:t>Him</a:t>
            </a:r>
            <a:r>
              <a:rPr lang="en-US" b="0" i="0" dirty="0">
                <a:solidFill>
                  <a:srgbClr val="000000"/>
                </a:solidFill>
                <a:effectLst/>
                <a:latin typeface="system-ui"/>
              </a:rPr>
              <a:t>.</a:t>
            </a:r>
          </a:p>
          <a:p>
            <a:pPr defTabSz="936942">
              <a:spcBef>
                <a:spcPct val="0"/>
              </a:spcBef>
              <a:defRPr/>
            </a:pPr>
            <a:endParaRPr lang="en-US" altLang="en-US" dirty="0"/>
          </a:p>
          <a:p>
            <a:pPr>
              <a:spcBef>
                <a:spcPct val="0"/>
              </a:spcBef>
            </a:pPr>
            <a:r>
              <a:rPr lang="en-US" altLang="en-US" dirty="0"/>
              <a:t>Rev 21:8	But for the cowardly and unbelieving and abominable and murderers and immoral persons and sorcerers and idolaters and all liars, their part will be in the lake that burns with fire and brimstone, which is the second death."</a:t>
            </a:r>
          </a:p>
          <a:p>
            <a:pPr>
              <a:spcBef>
                <a:spcPct val="0"/>
              </a:spcBef>
            </a:pPr>
            <a:r>
              <a:rPr lang="en-US" altLang="en-US" dirty="0"/>
              <a:t>Rev 21:27	…</a:t>
            </a:r>
            <a:r>
              <a:rPr lang="en-US" b="1" i="0" baseline="30000" dirty="0">
                <a:solidFill>
                  <a:srgbClr val="000000"/>
                </a:solidFill>
                <a:effectLst/>
                <a:latin typeface="system-ui"/>
              </a:rPr>
              <a:t> </a:t>
            </a:r>
            <a:r>
              <a:rPr lang="en-US" b="0" i="0" dirty="0">
                <a:solidFill>
                  <a:srgbClr val="000000"/>
                </a:solidFill>
                <a:effectLst/>
                <a:latin typeface="system-ui"/>
              </a:rPr>
              <a:t>and nothing unclean, and no one who practices abomination and lying, shall ever come into it, but only those whose names are written in the Lamb’s book of life.</a:t>
            </a:r>
          </a:p>
          <a:p>
            <a:pPr>
              <a:spcBef>
                <a:spcPct val="0"/>
              </a:spcBef>
            </a:pPr>
            <a:endParaRPr lang="en-US" altLang="en-US" dirty="0"/>
          </a:p>
          <a:p>
            <a:pPr>
              <a:spcBef>
                <a:spcPct val="0"/>
              </a:spcBef>
            </a:pPr>
            <a:r>
              <a:rPr lang="en-US" altLang="en-US" dirty="0"/>
              <a:t>Rev 21:18-21	</a:t>
            </a:r>
            <a:r>
              <a:rPr lang="en-US" b="0" i="0" dirty="0">
                <a:solidFill>
                  <a:srgbClr val="000000"/>
                </a:solidFill>
                <a:effectLst/>
                <a:latin typeface="system-ui"/>
              </a:rPr>
              <a:t>The material of the wall was jasper; and the city was pure gold, like clear glass. </a:t>
            </a:r>
            <a:r>
              <a:rPr lang="en-US" b="1" i="0" baseline="30000" dirty="0">
                <a:solidFill>
                  <a:srgbClr val="000000"/>
                </a:solidFill>
                <a:effectLst/>
                <a:latin typeface="system-ui"/>
              </a:rPr>
              <a:t>19 </a:t>
            </a:r>
            <a:r>
              <a:rPr lang="en-US" b="0" i="0" dirty="0">
                <a:solidFill>
                  <a:srgbClr val="000000"/>
                </a:solidFill>
                <a:effectLst/>
                <a:latin typeface="system-ui"/>
              </a:rPr>
              <a:t>The foundation stones of the city wall were adorned with every kind of precious stone. The first foundation stone was jasper; the second, sapphire; the third, chalcedony; the fourth, emerald; </a:t>
            </a:r>
            <a:r>
              <a:rPr lang="en-US" b="1" i="0" baseline="30000" dirty="0">
                <a:solidFill>
                  <a:srgbClr val="000000"/>
                </a:solidFill>
                <a:effectLst/>
                <a:latin typeface="system-ui"/>
              </a:rPr>
              <a:t>20 </a:t>
            </a:r>
            <a:r>
              <a:rPr lang="en-US" b="0" i="0" dirty="0">
                <a:solidFill>
                  <a:srgbClr val="000000"/>
                </a:solidFill>
                <a:effectLst/>
                <a:latin typeface="system-ui"/>
              </a:rPr>
              <a:t>the fifth, sardonyx; the sixth, sardius; the seventh, chrysolite; the eighth, beryl; the ninth, topaz; the tenth, chrysoprase; the eleventh, jacinth; the twelfth, amethyst. </a:t>
            </a:r>
            <a:r>
              <a:rPr lang="en-US" b="1" i="0" baseline="30000" dirty="0">
                <a:solidFill>
                  <a:srgbClr val="000000"/>
                </a:solidFill>
                <a:effectLst/>
                <a:latin typeface="system-ui"/>
              </a:rPr>
              <a:t>21 </a:t>
            </a:r>
            <a:r>
              <a:rPr lang="en-US" b="0" i="0" dirty="0">
                <a:solidFill>
                  <a:srgbClr val="000000"/>
                </a:solidFill>
                <a:effectLst/>
                <a:latin typeface="system-ui"/>
              </a:rPr>
              <a:t>And the twelve gates were twelve pearls; each one of the gates was a single pearl. And the street of the city was pure gold, like transparent glass.</a:t>
            </a:r>
            <a:endParaRPr lang="en-US" altLang="en-US" dirty="0"/>
          </a:p>
          <a:p>
            <a:pPr>
              <a:spcBef>
                <a:spcPct val="0"/>
              </a:spcBef>
            </a:pPr>
            <a:endParaRPr lang="en-US" altLang="en-US" dirty="0"/>
          </a:p>
          <a:p>
            <a:pPr>
              <a:spcBef>
                <a:spcPct val="0"/>
              </a:spcBef>
            </a:pPr>
            <a:endParaRPr lang="en-US" altLang="en-US" dirty="0"/>
          </a:p>
        </p:txBody>
      </p:sp>
      <p:sp>
        <p:nvSpPr>
          <p:cNvPr id="60420" name="Slide Number Placeholder 3">
            <a:extLst>
              <a:ext uri="{FF2B5EF4-FFF2-40B4-BE49-F238E27FC236}">
                <a16:creationId xmlns:a16="http://schemas.microsoft.com/office/drawing/2014/main" id="{622DFB09-2ED3-FB11-7DCA-F440F19F39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542BA9F2-8C72-4644-B693-E451F636B8B9}" type="slidenum">
              <a:rPr lang="en-US" altLang="en-US">
                <a:latin typeface="Calibri" panose="020F0502020204030204" pitchFamily="34" charset="0"/>
              </a:rPr>
              <a:pPr/>
              <a:t>26</a:t>
            </a:fld>
            <a:endParaRPr lang="en-US" altLang="en-US">
              <a:latin typeface="Calibri" panose="020F0502020204030204" pitchFamily="34" charset="0"/>
            </a:endParaRPr>
          </a:p>
        </p:txBody>
      </p:sp>
      <p:sp>
        <p:nvSpPr>
          <p:cNvPr id="60421" name="Date Placeholder 4">
            <a:extLst>
              <a:ext uri="{FF2B5EF4-FFF2-40B4-BE49-F238E27FC236}">
                <a16:creationId xmlns:a16="http://schemas.microsoft.com/office/drawing/2014/main" id="{0361E2AB-AD52-B797-E35F-FBC3B6BDB49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0422" name="Footer Placeholder 5">
            <a:extLst>
              <a:ext uri="{FF2B5EF4-FFF2-40B4-BE49-F238E27FC236}">
                <a16:creationId xmlns:a16="http://schemas.microsoft.com/office/drawing/2014/main" id="{C17A948E-B774-F96C-CE5F-08A21A4288F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51F8DB4F-676E-C653-A017-82069CE1C3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ABBE265F-218B-BCB1-3C79-9A4ED8320E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r>
              <a:rPr lang="en-US" altLang="en-US" dirty="0"/>
              <a:t>Rev 22:1-3	</a:t>
            </a:r>
            <a:r>
              <a:rPr lang="en-US" b="0" i="0" dirty="0">
                <a:solidFill>
                  <a:srgbClr val="000000"/>
                </a:solidFill>
                <a:effectLst/>
                <a:latin typeface="system-ui"/>
              </a:rPr>
              <a:t>Then he showed me a river of the water of life, clear as crystal, coming from the throne of God and of the Lamb, </a:t>
            </a:r>
            <a:r>
              <a:rPr lang="en-US" b="1" i="0" baseline="30000" dirty="0">
                <a:solidFill>
                  <a:srgbClr val="000000"/>
                </a:solidFill>
                <a:effectLst/>
                <a:latin typeface="system-ui"/>
              </a:rPr>
              <a:t>2 </a:t>
            </a:r>
            <a:r>
              <a:rPr lang="en-US" b="0" i="0" dirty="0">
                <a:solidFill>
                  <a:srgbClr val="000000"/>
                </a:solidFill>
                <a:effectLst/>
                <a:latin typeface="system-ui"/>
              </a:rPr>
              <a:t>in the middle of its street. On either side of the river was the tree of life, bearing twelve </a:t>
            </a:r>
            <a:r>
              <a:rPr lang="en-US" b="0" i="1" dirty="0">
                <a:solidFill>
                  <a:srgbClr val="000000"/>
                </a:solidFill>
                <a:effectLst/>
                <a:latin typeface="system-ui"/>
              </a:rPr>
              <a:t>kinds of</a:t>
            </a:r>
            <a:r>
              <a:rPr lang="en-US" b="0" i="0" dirty="0">
                <a:solidFill>
                  <a:srgbClr val="000000"/>
                </a:solidFill>
                <a:effectLst/>
                <a:latin typeface="system-ui"/>
              </a:rPr>
              <a:t> fruit, yielding its fruit every month; and the leaves of the tree were for the healing of the nations. </a:t>
            </a:r>
            <a:r>
              <a:rPr lang="en-US" b="1" i="0" baseline="30000" dirty="0">
                <a:solidFill>
                  <a:srgbClr val="000000"/>
                </a:solidFill>
                <a:effectLst/>
                <a:latin typeface="system-ui"/>
              </a:rPr>
              <a:t>3 </a:t>
            </a:r>
            <a:r>
              <a:rPr lang="en-US" b="0" i="0" dirty="0">
                <a:solidFill>
                  <a:srgbClr val="000000"/>
                </a:solidFill>
                <a:effectLst/>
                <a:latin typeface="system-ui"/>
              </a:rPr>
              <a:t>There will no longer be any curse; and the throne of God and of the Lamb will be in it, and His bond-servants will serve Him;</a:t>
            </a:r>
          </a:p>
          <a:p>
            <a:pPr algn="l"/>
            <a:endParaRPr lang="en-US" altLang="en-US" dirty="0"/>
          </a:p>
          <a:p>
            <a:pPr algn="l"/>
            <a:r>
              <a:rPr lang="en-US" altLang="en-US" dirty="0"/>
              <a:t>Gen 3:17-19	</a:t>
            </a:r>
            <a:r>
              <a:rPr lang="en-US" b="1" i="0" baseline="30000" dirty="0">
                <a:solidFill>
                  <a:srgbClr val="000000"/>
                </a:solidFill>
                <a:effectLst/>
                <a:latin typeface="system-ui"/>
              </a:rPr>
              <a:t>17 </a:t>
            </a:r>
            <a:r>
              <a:rPr lang="en-US" b="0" i="0" dirty="0">
                <a:solidFill>
                  <a:srgbClr val="000000"/>
                </a:solidFill>
                <a:effectLst/>
                <a:latin typeface="system-ui"/>
              </a:rPr>
              <a:t>Then to Adam He said, “Because you have listened to the voice of your wife, and have eaten from the tree about which I commanded you, saying, ‘You shall not eat from it’; Cursed is the ground because of you; In toil you will eat of it</a:t>
            </a:r>
            <a:br>
              <a:rPr lang="en-US" b="0" i="0" dirty="0">
                <a:solidFill>
                  <a:srgbClr val="000000"/>
                </a:solidFill>
                <a:effectLst/>
                <a:latin typeface="system-ui"/>
              </a:rPr>
            </a:br>
            <a:r>
              <a:rPr lang="en-US" b="0" i="0" dirty="0">
                <a:solidFill>
                  <a:srgbClr val="000000"/>
                </a:solidFill>
                <a:effectLst/>
                <a:latin typeface="system-ui"/>
              </a:rPr>
              <a:t>All the days of your life. </a:t>
            </a:r>
            <a:r>
              <a:rPr lang="en-US" b="1" i="0" baseline="30000" dirty="0">
                <a:solidFill>
                  <a:srgbClr val="000000"/>
                </a:solidFill>
                <a:effectLst/>
                <a:latin typeface="system-ui"/>
              </a:rPr>
              <a:t>18 </a:t>
            </a:r>
            <a:r>
              <a:rPr lang="en-US" b="0" i="0" dirty="0">
                <a:solidFill>
                  <a:srgbClr val="000000"/>
                </a:solidFill>
                <a:effectLst/>
                <a:latin typeface="system-ui"/>
              </a:rPr>
              <a:t>“Both thorns and thistles it shall grow for you; And you will eat the plants of the field; </a:t>
            </a:r>
            <a:r>
              <a:rPr lang="en-US" b="1" i="0" baseline="30000" dirty="0">
                <a:solidFill>
                  <a:srgbClr val="000000"/>
                </a:solidFill>
                <a:effectLst/>
                <a:latin typeface="system-ui"/>
              </a:rPr>
              <a:t>19 </a:t>
            </a:r>
            <a:r>
              <a:rPr lang="en-US" b="0" i="0" dirty="0">
                <a:solidFill>
                  <a:srgbClr val="000000"/>
                </a:solidFill>
                <a:effectLst/>
                <a:latin typeface="system-ui"/>
              </a:rPr>
              <a:t>By the sweat of your face You will eat bread, Till you return to the ground, Because from it you were taken; For you are dust, And to dust you shall return.”</a:t>
            </a:r>
            <a:endParaRPr lang="en-US" altLang="en-US" dirty="0"/>
          </a:p>
          <a:p>
            <a:pPr>
              <a:spcBef>
                <a:spcPct val="0"/>
              </a:spcBef>
            </a:pPr>
            <a:endParaRPr lang="en-US" altLang="en-US" dirty="0"/>
          </a:p>
          <a:p>
            <a:pPr>
              <a:spcBef>
                <a:spcPct val="0"/>
              </a:spcBef>
            </a:pPr>
            <a:r>
              <a:rPr lang="en-US" altLang="en-US" dirty="0" err="1"/>
              <a:t>Deut</a:t>
            </a:r>
            <a:r>
              <a:rPr lang="en-US" altLang="en-US" dirty="0"/>
              <a:t> 28:15	But it shall come about, if you will not obey the Lord your God, to observe to do all His commandments and His statutes with which I charge you today, that all these curses shall come upon you and overtake you.</a:t>
            </a:r>
          </a:p>
          <a:p>
            <a:pPr>
              <a:spcBef>
                <a:spcPct val="0"/>
              </a:spcBef>
            </a:pPr>
            <a:endParaRPr lang="en-US" altLang="en-US" dirty="0"/>
          </a:p>
          <a:p>
            <a:pPr>
              <a:spcBef>
                <a:spcPct val="0"/>
              </a:spcBef>
            </a:pPr>
            <a:r>
              <a:rPr lang="en-US" altLang="en-US" dirty="0"/>
              <a:t>Gal 3:13-14	Christ redeemed us from the curse of the Law, having become a curse for us — for it is written, "Cursed is everyone who hangs on a tree" — 14 in order that in Christ Jesus the blessing of Abraham might come to the Gentiles, so that we might receive the promise of the Spirit through faith.</a:t>
            </a:r>
          </a:p>
          <a:p>
            <a:pPr>
              <a:spcBef>
                <a:spcPct val="0"/>
              </a:spcBef>
            </a:pPr>
            <a:endParaRPr lang="en-US" altLang="en-US" dirty="0"/>
          </a:p>
        </p:txBody>
      </p:sp>
      <p:sp>
        <p:nvSpPr>
          <p:cNvPr id="61444" name="Slide Number Placeholder 3">
            <a:extLst>
              <a:ext uri="{FF2B5EF4-FFF2-40B4-BE49-F238E27FC236}">
                <a16:creationId xmlns:a16="http://schemas.microsoft.com/office/drawing/2014/main" id="{D1219A0B-B828-9CEB-F8B3-CE91FF839B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FAFA966F-F0CD-4DB4-9AAF-3D28DD27D788}" type="slidenum">
              <a:rPr lang="en-US" altLang="en-US">
                <a:latin typeface="Calibri" panose="020F0502020204030204" pitchFamily="34" charset="0"/>
              </a:rPr>
              <a:pPr/>
              <a:t>27</a:t>
            </a:fld>
            <a:endParaRPr lang="en-US" altLang="en-US">
              <a:latin typeface="Calibri" panose="020F0502020204030204" pitchFamily="34" charset="0"/>
            </a:endParaRPr>
          </a:p>
        </p:txBody>
      </p:sp>
      <p:sp>
        <p:nvSpPr>
          <p:cNvPr id="61445" name="Date Placeholder 4">
            <a:extLst>
              <a:ext uri="{FF2B5EF4-FFF2-40B4-BE49-F238E27FC236}">
                <a16:creationId xmlns:a16="http://schemas.microsoft.com/office/drawing/2014/main" id="{0232A766-406C-43C7-A41D-820DB37055F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1446" name="Footer Placeholder 5">
            <a:extLst>
              <a:ext uri="{FF2B5EF4-FFF2-40B4-BE49-F238E27FC236}">
                <a16:creationId xmlns:a16="http://schemas.microsoft.com/office/drawing/2014/main" id="{1DCC7643-691C-70DE-5B82-0D52003C926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578F5C6-D7E0-5C88-063A-436ABD389A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5791A77-0FC7-B431-81CA-0915025050F4}"/>
              </a:ext>
            </a:extLst>
          </p:cNvPr>
          <p:cNvSpPr>
            <a:spLocks noGrp="1"/>
          </p:cNvSpPr>
          <p:nvPr>
            <p:ph type="body" idx="1"/>
          </p:nvPr>
        </p:nvSpPr>
        <p:spPr/>
        <p:txBody>
          <a:bodyPr>
            <a:normAutofit fontScale="92500" lnSpcReduction="20000"/>
          </a:bodyPr>
          <a:lstStyle/>
          <a:p>
            <a:pPr fontAlgn="auto">
              <a:spcBef>
                <a:spcPts val="0"/>
              </a:spcBef>
              <a:spcAft>
                <a:spcPts val="0"/>
              </a:spcAft>
              <a:defRPr/>
            </a:pPr>
            <a:r>
              <a:rPr lang="en-US" dirty="0"/>
              <a:t>Gen 2:7-11	Then the Lord God formed man of dust from the ground, and breathed into his nostrils the breath of life; and man became a living being. 8 And the Lord God planted a garden toward the east, in Eden; and there He placed the man whom He had formed. 9 And out of the ground the Lord God caused to grow every tree that is pleasing to the sight and good for food; the tree of life also in the midst of the garden, and the tree of the knowledge of good and evil. 10 Now a river flowed out of Eden to water the garden; and from there it divided and became four rivers. </a:t>
            </a:r>
          </a:p>
          <a:p>
            <a:pPr fontAlgn="auto">
              <a:spcBef>
                <a:spcPts val="0"/>
              </a:spcBef>
              <a:spcAft>
                <a:spcPts val="0"/>
              </a:spcAft>
              <a:defRPr/>
            </a:pPr>
            <a:endParaRPr lang="en-US" dirty="0"/>
          </a:p>
          <a:p>
            <a:pPr fontAlgn="auto">
              <a:spcBef>
                <a:spcPts val="0"/>
              </a:spcBef>
              <a:spcAft>
                <a:spcPts val="0"/>
              </a:spcAft>
              <a:defRPr/>
            </a:pPr>
            <a:r>
              <a:rPr lang="en-US" dirty="0"/>
              <a:t>Gen 3:22-23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God said, “Behold, the man has become like one of Us, knowing good and evil; and now, he might stretch out his hand, and take also from the tree of life, and eat, and live forever”— </a:t>
            </a:r>
            <a:r>
              <a:rPr lang="en-US" b="1" i="0" baseline="30000" dirty="0">
                <a:solidFill>
                  <a:srgbClr val="000000"/>
                </a:solidFill>
                <a:effectLst/>
                <a:latin typeface="system-ui"/>
              </a:rPr>
              <a:t>23 </a:t>
            </a:r>
            <a:r>
              <a:rPr lang="en-US" b="0" i="0" dirty="0">
                <a:solidFill>
                  <a:srgbClr val="000000"/>
                </a:solidFill>
                <a:effectLst/>
                <a:latin typeface="system-ui"/>
              </a:rPr>
              <a:t>therefore the </a:t>
            </a:r>
            <a:r>
              <a:rPr lang="en-US" b="0" i="0" cap="small" dirty="0">
                <a:solidFill>
                  <a:srgbClr val="000000"/>
                </a:solidFill>
                <a:effectLst/>
                <a:latin typeface="system-ui"/>
              </a:rPr>
              <a:t>Lord</a:t>
            </a:r>
            <a:r>
              <a:rPr lang="en-US" b="0" i="0" dirty="0">
                <a:solidFill>
                  <a:srgbClr val="000000"/>
                </a:solidFill>
                <a:effectLst/>
                <a:latin typeface="system-ui"/>
              </a:rPr>
              <a:t> God sent him out from the garden of Eden, to cultivate the ground from which he was taken. </a:t>
            </a:r>
          </a:p>
          <a:p>
            <a:pPr fontAlgn="auto">
              <a:spcBef>
                <a:spcPts val="0"/>
              </a:spcBef>
              <a:spcAft>
                <a:spcPts val="0"/>
              </a:spcAft>
              <a:defRPr/>
            </a:pPr>
            <a:endParaRPr lang="en-US" dirty="0"/>
          </a:p>
          <a:p>
            <a:pPr fontAlgn="auto">
              <a:spcBef>
                <a:spcPts val="0"/>
              </a:spcBef>
              <a:spcAft>
                <a:spcPts val="0"/>
              </a:spcAft>
              <a:defRPr/>
            </a:pPr>
            <a:r>
              <a:rPr lang="en-US" dirty="0"/>
              <a:t>Rev 2:7	'He who has an ear, let him hear what the Spirit says to the churches. To him who overcomes, I will grant to eat of the tree of life, which is in the Paradise of God.' </a:t>
            </a:r>
          </a:p>
          <a:p>
            <a:pPr fontAlgn="auto">
              <a:spcBef>
                <a:spcPts val="0"/>
              </a:spcBef>
              <a:spcAft>
                <a:spcPts val="0"/>
              </a:spcAft>
              <a:defRPr/>
            </a:pPr>
            <a:endParaRPr lang="en-US" dirty="0"/>
          </a:p>
          <a:p>
            <a:pPr fontAlgn="auto">
              <a:spcBef>
                <a:spcPts val="0"/>
              </a:spcBef>
              <a:spcAft>
                <a:spcPts val="0"/>
              </a:spcAft>
              <a:defRPr/>
            </a:pPr>
            <a:r>
              <a:rPr lang="en-US" dirty="0"/>
              <a:t>Rev 21:27-22:5	and nothing unclean and no one who practices abomination and lying, shall ever come into it, but only those whose names are written in the Lamb's book of life. And he showed me a river of the water of life, clear as crystal, coming from the throne of God and of the Lamb, 2 in the middle of its street. And on either side of the river was the tree of life, bearing twelve kinds of fruit, yielding its fruit every month; and the leaves of the tree were for the healing of the nations. 3 And there shall no longer be any curse; and the throne of God and of the Lamb shall be in it, and His bond-servants shall serve Him; 4 and they shall see His face, and His name shall be on their foreheads. 5 And there shall no longer be any night; and they shall not have need of the light of a lamp nor the light of the sun, because the Lord God shall illumine them; and they shall reign forever and ever. </a:t>
            </a:r>
          </a:p>
        </p:txBody>
      </p:sp>
      <p:sp>
        <p:nvSpPr>
          <p:cNvPr id="62468" name="Slide Number Placeholder 3">
            <a:extLst>
              <a:ext uri="{FF2B5EF4-FFF2-40B4-BE49-F238E27FC236}">
                <a16:creationId xmlns:a16="http://schemas.microsoft.com/office/drawing/2014/main" id="{2A208882-F0CA-D445-7334-AF97FEB75F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09440AE1-B0B2-4FD5-9E06-37C6B69EDC96}" type="slidenum">
              <a:rPr lang="en-US" altLang="en-US">
                <a:latin typeface="Calibri" panose="020F0502020204030204" pitchFamily="34" charset="0"/>
              </a:rPr>
              <a:pPr/>
              <a:t>28</a:t>
            </a:fld>
            <a:endParaRPr lang="en-US" altLang="en-US">
              <a:latin typeface="Calibri" panose="020F0502020204030204" pitchFamily="34" charset="0"/>
            </a:endParaRPr>
          </a:p>
        </p:txBody>
      </p:sp>
      <p:sp>
        <p:nvSpPr>
          <p:cNvPr id="62469" name="Date Placeholder 4">
            <a:extLst>
              <a:ext uri="{FF2B5EF4-FFF2-40B4-BE49-F238E27FC236}">
                <a16:creationId xmlns:a16="http://schemas.microsoft.com/office/drawing/2014/main" id="{6B181230-6D47-4BDB-465E-11241AA5D0B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2470" name="Footer Placeholder 5">
            <a:extLst>
              <a:ext uri="{FF2B5EF4-FFF2-40B4-BE49-F238E27FC236}">
                <a16:creationId xmlns:a16="http://schemas.microsoft.com/office/drawing/2014/main" id="{A755B961-B80C-1CB6-770E-DB67D0F9E8E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681C18BE-A417-CD26-8F3A-9DBCBE0BE5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E61B33FA-BC65-60BC-53CE-111EEA86E5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b="0" i="0" dirty="0">
                <a:solidFill>
                  <a:srgbClr val="000000"/>
                </a:solidFill>
                <a:effectLst/>
                <a:latin typeface="system-ui"/>
              </a:rPr>
              <a:t>Gen 2:9 	Out of the ground the </a:t>
            </a:r>
            <a:r>
              <a:rPr lang="en-US" b="0" i="0" cap="small" dirty="0">
                <a:solidFill>
                  <a:srgbClr val="000000"/>
                </a:solidFill>
                <a:effectLst/>
                <a:latin typeface="system-ui"/>
              </a:rPr>
              <a:t>Lord</a:t>
            </a:r>
            <a:r>
              <a:rPr lang="en-US" b="0" i="0" dirty="0">
                <a:solidFill>
                  <a:srgbClr val="000000"/>
                </a:solidFill>
                <a:effectLst/>
                <a:latin typeface="system-ui"/>
              </a:rPr>
              <a:t> God caused to grow every tree that is pleasing to the sight and good for food; the tree of life also in the midst of the garden, and the tree of the knowledge of good and evil.</a:t>
            </a:r>
          </a:p>
          <a:p>
            <a:pPr>
              <a:spcBef>
                <a:spcPct val="0"/>
              </a:spcBef>
            </a:pPr>
            <a:endParaRPr lang="en-US" altLang="en-US" dirty="0"/>
          </a:p>
          <a:p>
            <a:pPr fontAlgn="auto">
              <a:spcBef>
                <a:spcPts val="0"/>
              </a:spcBef>
              <a:spcAft>
                <a:spcPts val="0"/>
              </a:spcAft>
              <a:defRPr/>
            </a:pPr>
            <a:r>
              <a:rPr lang="en-US" dirty="0"/>
              <a:t>Gen 3:22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God said, “Behold, the man has become like one of Us, knowing good and evil; and now, he might stretch out his hand, and take also from the tree of life, and eat, and live forever” </a:t>
            </a:r>
          </a:p>
          <a:p>
            <a:pPr>
              <a:spcBef>
                <a:spcPct val="0"/>
              </a:spcBef>
            </a:pPr>
            <a:r>
              <a:rPr lang="en-US" altLang="en-US" dirty="0"/>
              <a:t>	</a:t>
            </a:r>
          </a:p>
          <a:p>
            <a:pPr>
              <a:spcBef>
                <a:spcPct val="0"/>
              </a:spcBef>
            </a:pPr>
            <a:r>
              <a:rPr lang="en-US" altLang="en-US" dirty="0"/>
              <a:t>Acts 10:39	And we are witnesses of all things which he did both in the country of the Jews, and in Jerusalem; whom also they slew, hanging him on a tree. ASV</a:t>
            </a:r>
          </a:p>
          <a:p>
            <a:pPr>
              <a:spcBef>
                <a:spcPct val="0"/>
              </a:spcBef>
            </a:pPr>
            <a:endParaRPr lang="en-US" altLang="en-US" dirty="0"/>
          </a:p>
          <a:p>
            <a:pPr>
              <a:spcBef>
                <a:spcPct val="0"/>
              </a:spcBef>
            </a:pPr>
            <a:r>
              <a:rPr lang="en-US" altLang="en-US" dirty="0"/>
              <a:t>Galatians 3:13	 Christ redeemed us from the curse of the Law, having become a curse for us — for it is written, "Cursed is everyone who hangs on a tree“ NASB</a:t>
            </a:r>
          </a:p>
          <a:p>
            <a:pPr>
              <a:spcBef>
                <a:spcPct val="0"/>
              </a:spcBef>
            </a:pPr>
            <a:endParaRPr lang="en-US" altLang="en-US" dirty="0"/>
          </a:p>
          <a:p>
            <a:pPr>
              <a:spcBef>
                <a:spcPct val="0"/>
              </a:spcBef>
            </a:pPr>
            <a:r>
              <a:rPr lang="en-US" altLang="en-US" dirty="0"/>
              <a:t>1 Peter 2:24	who his own self bare our sins in his body upon the tree, that we, having died unto sins, might live unto righteousness; by whose stripes ye were healed. ASV</a:t>
            </a:r>
          </a:p>
          <a:p>
            <a:pPr>
              <a:spcBef>
                <a:spcPct val="0"/>
              </a:spcBef>
            </a:pPr>
            <a:endParaRPr lang="en-US" altLang="en-US" dirty="0"/>
          </a:p>
        </p:txBody>
      </p:sp>
      <p:sp>
        <p:nvSpPr>
          <p:cNvPr id="63492" name="Slide Number Placeholder 3">
            <a:extLst>
              <a:ext uri="{FF2B5EF4-FFF2-40B4-BE49-F238E27FC236}">
                <a16:creationId xmlns:a16="http://schemas.microsoft.com/office/drawing/2014/main" id="{F0BDC867-8817-E1E5-7E55-D9320420E3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FF636C9F-2802-4BC0-8BB9-E9097F54BD11}" type="slidenum">
              <a:rPr lang="en-US" altLang="en-US">
                <a:latin typeface="Calibri" panose="020F0502020204030204" pitchFamily="34" charset="0"/>
              </a:rPr>
              <a:pPr/>
              <a:t>29</a:t>
            </a:fld>
            <a:endParaRPr lang="en-US" altLang="en-US">
              <a:latin typeface="Calibri" panose="020F0502020204030204" pitchFamily="34" charset="0"/>
            </a:endParaRPr>
          </a:p>
        </p:txBody>
      </p:sp>
      <p:sp>
        <p:nvSpPr>
          <p:cNvPr id="63493" name="Date Placeholder 4">
            <a:extLst>
              <a:ext uri="{FF2B5EF4-FFF2-40B4-BE49-F238E27FC236}">
                <a16:creationId xmlns:a16="http://schemas.microsoft.com/office/drawing/2014/main" id="{FEAB86FA-3FB0-4127-7BD7-60DC090E9FCF}"/>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3494" name="Footer Placeholder 5">
            <a:extLst>
              <a:ext uri="{FF2B5EF4-FFF2-40B4-BE49-F238E27FC236}">
                <a16:creationId xmlns:a16="http://schemas.microsoft.com/office/drawing/2014/main" id="{58841FB4-2CB2-6D8D-5B54-4057557269A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264D074-FD0C-8E2A-1DAB-6FD699AEA0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5EBD59D1-DA89-B82B-1FB2-72AA9B288D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9940" name="Slide Number Placeholder 3">
            <a:extLst>
              <a:ext uri="{FF2B5EF4-FFF2-40B4-BE49-F238E27FC236}">
                <a16:creationId xmlns:a16="http://schemas.microsoft.com/office/drawing/2014/main" id="{41F3583E-4FBB-850D-FDAF-68B8A6642B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68F6ABA0-8973-47E7-BFC8-109ACA78A3E6}" type="slidenum">
              <a:rPr lang="en-US" altLang="en-US">
                <a:latin typeface="Calibri" panose="020F0502020204030204" pitchFamily="34" charset="0"/>
              </a:rPr>
              <a:pPr/>
              <a:t>3</a:t>
            </a:fld>
            <a:endParaRPr lang="en-US" altLang="en-US">
              <a:latin typeface="Calibri" panose="020F0502020204030204" pitchFamily="34" charset="0"/>
            </a:endParaRPr>
          </a:p>
        </p:txBody>
      </p:sp>
      <p:sp>
        <p:nvSpPr>
          <p:cNvPr id="39941" name="Date Placeholder 4">
            <a:extLst>
              <a:ext uri="{FF2B5EF4-FFF2-40B4-BE49-F238E27FC236}">
                <a16:creationId xmlns:a16="http://schemas.microsoft.com/office/drawing/2014/main" id="{2990965E-38DB-5160-0973-B3EE2989256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39942" name="Footer Placeholder 5">
            <a:extLst>
              <a:ext uri="{FF2B5EF4-FFF2-40B4-BE49-F238E27FC236}">
                <a16:creationId xmlns:a16="http://schemas.microsoft.com/office/drawing/2014/main" id="{F8E87C50-6A08-5F6D-C99F-00D869C50CB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BF4A1963-A0F3-8F46-DCEC-486CDCE344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F4B0C8E-6635-8FBA-8A0C-147E563B7CF6}"/>
              </a:ext>
            </a:extLst>
          </p:cNvPr>
          <p:cNvSpPr>
            <a:spLocks noGrp="1"/>
          </p:cNvSpPr>
          <p:nvPr>
            <p:ph type="body" idx="1"/>
          </p:nvPr>
        </p:nvSpPr>
        <p:spPr/>
        <p:txBody>
          <a:bodyPr>
            <a:normAutofit fontScale="92500" lnSpcReduction="10000"/>
          </a:bodyPr>
          <a:lstStyle/>
          <a:p>
            <a:pPr fontAlgn="auto">
              <a:spcBef>
                <a:spcPts val="0"/>
              </a:spcBef>
              <a:spcAft>
                <a:spcPts val="0"/>
              </a:spcAft>
              <a:defRPr/>
            </a:pPr>
            <a:r>
              <a:rPr lang="en-US" dirty="0"/>
              <a:t>Phil 3:20-21		For our citizenship is in heaven, from which also we eagerly wait for a Savior, the Lord Jesus Christ; 21 who will transform the body of our humble state into conformity with the body of His glory, by the exertion of the power that He has even to subject all things to Himself. NASB</a:t>
            </a:r>
          </a:p>
          <a:p>
            <a:pPr>
              <a:spcBef>
                <a:spcPct val="0"/>
              </a:spcBef>
            </a:pPr>
            <a:endParaRPr lang="en-US" altLang="en-US" dirty="0"/>
          </a:p>
          <a:p>
            <a:pPr>
              <a:spcBef>
                <a:spcPct val="0"/>
              </a:spcBef>
            </a:pPr>
            <a:r>
              <a:rPr lang="en-US" altLang="en-US" dirty="0"/>
              <a:t>1 John 3:1-3		</a:t>
            </a:r>
            <a:r>
              <a:rPr lang="en-US" b="0" i="0" dirty="0">
                <a:solidFill>
                  <a:srgbClr val="000000"/>
                </a:solidFill>
                <a:effectLst/>
                <a:latin typeface="system-ui"/>
              </a:rPr>
              <a:t>See how great a love the Father has bestowed on us, that we would be called children of God; and </a:t>
            </a:r>
            <a:r>
              <a:rPr lang="en-US" b="0" i="1" dirty="0">
                <a:solidFill>
                  <a:srgbClr val="000000"/>
                </a:solidFill>
                <a:effectLst/>
                <a:latin typeface="system-ui"/>
              </a:rPr>
              <a:t>such</a:t>
            </a:r>
            <a:r>
              <a:rPr lang="en-US" b="0" i="0" dirty="0">
                <a:solidFill>
                  <a:srgbClr val="000000"/>
                </a:solidFill>
                <a:effectLst/>
                <a:latin typeface="system-ui"/>
              </a:rPr>
              <a:t> we are. For this reason the world does not know us, because it did not know Him. </a:t>
            </a:r>
            <a:r>
              <a:rPr lang="en-US" altLang="en-US" dirty="0"/>
              <a:t>Beloved, now we are children of God, and it has not appeared as yet what we will be. We know that, when He appears, we will be like Him, because we will see Him just as He is. 3 And everyone who has this hope fixed on Him purifies himself, just as He is pure.”</a:t>
            </a:r>
          </a:p>
          <a:p>
            <a:pPr fontAlgn="auto">
              <a:spcBef>
                <a:spcPts val="0"/>
              </a:spcBef>
              <a:spcAft>
                <a:spcPts val="0"/>
              </a:spcAft>
              <a:defRPr/>
            </a:pPr>
            <a:endParaRPr lang="en-US" dirty="0"/>
          </a:p>
          <a:p>
            <a:pPr fontAlgn="auto">
              <a:spcBef>
                <a:spcPts val="0"/>
              </a:spcBef>
              <a:spcAft>
                <a:spcPts val="0"/>
              </a:spcAft>
              <a:defRPr/>
            </a:pPr>
            <a:r>
              <a:rPr lang="en-US" dirty="0"/>
              <a:t>1 Cor 15:42-44	So also is the resurrection of the dead. It is sown a perishable body, it is raised an imperishable body; 43 it is sown in dishonor, it is raised in glory; it is sown in weakness, it is raised in power; 44 it is sown a natural body, it is raised a spiritual body. If there is a natural body, there is also a spiritual body</a:t>
            </a:r>
          </a:p>
          <a:p>
            <a:pPr fontAlgn="auto">
              <a:spcBef>
                <a:spcPts val="0"/>
              </a:spcBef>
              <a:spcAft>
                <a:spcPts val="0"/>
              </a:spcAft>
              <a:defRPr/>
            </a:pPr>
            <a:endParaRPr lang="en-US" dirty="0"/>
          </a:p>
          <a:p>
            <a:pPr fontAlgn="auto">
              <a:spcBef>
                <a:spcPts val="0"/>
              </a:spcBef>
              <a:spcAft>
                <a:spcPts val="0"/>
              </a:spcAft>
              <a:defRPr/>
            </a:pPr>
            <a:r>
              <a:rPr lang="en-US" dirty="0"/>
              <a:t>Rev 14:11-13		And the smoke of their torment goes up forever and ever; and they have no rest day and night, those who worship the beast and his image, and whoever receives the mark of his name." 12 Here is the perseverance of the saints who keep the commandments of God and their faith in Jesus. 13 And I heard a voice from heaven, saying, "Write, 'Blessed are the dead who die in the Lord from now on!'" "Yes," says the Spirit, “so that they may rest from their labors, for their deeds follow with them.“</a:t>
            </a:r>
          </a:p>
          <a:p>
            <a:pPr fontAlgn="auto">
              <a:spcBef>
                <a:spcPts val="0"/>
              </a:spcBef>
              <a:spcAft>
                <a:spcPts val="0"/>
              </a:spcAft>
              <a:defRPr/>
            </a:pPr>
            <a:endParaRPr lang="en-US" dirty="0"/>
          </a:p>
          <a:p>
            <a:pPr algn="l"/>
            <a:r>
              <a:rPr lang="en-US" dirty="0"/>
              <a:t>Hebrews 4:1-11	</a:t>
            </a:r>
            <a:r>
              <a:rPr lang="en-US" b="0" i="0" dirty="0">
                <a:solidFill>
                  <a:srgbClr val="000000"/>
                </a:solidFill>
                <a:effectLst/>
                <a:latin typeface="system-ui"/>
              </a:rPr>
              <a:t>Therefore, let us fear if, while a promise remains of entering His rest, any one of you may seem to have come short of it. </a:t>
            </a:r>
            <a:r>
              <a:rPr lang="en-US" b="1" i="0" baseline="30000" dirty="0">
                <a:solidFill>
                  <a:srgbClr val="000000"/>
                </a:solidFill>
                <a:effectLst/>
                <a:latin typeface="system-ui"/>
              </a:rPr>
              <a:t>2 </a:t>
            </a:r>
            <a:r>
              <a:rPr lang="en-US" b="0" i="0" dirty="0">
                <a:solidFill>
                  <a:srgbClr val="000000"/>
                </a:solidFill>
                <a:effectLst/>
                <a:latin typeface="system-ui"/>
              </a:rPr>
              <a:t>For indeed we have had good news preached to us, just as they also; but the word they heard did not profit them, because it was not united by faith in those who heard. </a:t>
            </a:r>
            <a:r>
              <a:rPr lang="en-US" b="1" i="0" baseline="30000" dirty="0">
                <a:solidFill>
                  <a:srgbClr val="000000"/>
                </a:solidFill>
                <a:effectLst/>
                <a:latin typeface="system-ui"/>
              </a:rPr>
              <a:t>3 </a:t>
            </a:r>
            <a:r>
              <a:rPr lang="en-US" b="0" i="0" dirty="0">
                <a:solidFill>
                  <a:srgbClr val="000000"/>
                </a:solidFill>
                <a:effectLst/>
                <a:latin typeface="system-ui"/>
              </a:rPr>
              <a:t>For we who have believed enter that rest, just as He has said, “</a:t>
            </a:r>
            <a:r>
              <a:rPr lang="en-US" b="0" i="0" cap="small" dirty="0">
                <a:solidFill>
                  <a:srgbClr val="000000"/>
                </a:solidFill>
                <a:effectLst/>
                <a:latin typeface="system-ui"/>
              </a:rPr>
              <a:t>As I swore in My wrath</a:t>
            </a:r>
            <a:r>
              <a:rPr lang="en-US" b="0" i="0" dirty="0">
                <a:solidFill>
                  <a:srgbClr val="000000"/>
                </a:solidFill>
                <a:effectLst/>
                <a:latin typeface="system-ui"/>
              </a:rPr>
              <a:t>, </a:t>
            </a:r>
            <a:r>
              <a:rPr lang="en-US" b="0" i="0" cap="small" dirty="0">
                <a:solidFill>
                  <a:srgbClr val="000000"/>
                </a:solidFill>
                <a:effectLst/>
                <a:latin typeface="system-ui"/>
              </a:rPr>
              <a:t>They shall not enter My rest</a:t>
            </a:r>
            <a:r>
              <a:rPr lang="en-US" b="0" i="0" dirty="0">
                <a:solidFill>
                  <a:srgbClr val="000000"/>
                </a:solidFill>
                <a:effectLst/>
                <a:latin typeface="system-ui"/>
              </a:rPr>
              <a:t>,” although His works were finished from the foundation of the world. </a:t>
            </a:r>
            <a:r>
              <a:rPr lang="en-US" b="1" i="0" baseline="30000" dirty="0">
                <a:solidFill>
                  <a:srgbClr val="000000"/>
                </a:solidFill>
                <a:effectLst/>
                <a:latin typeface="system-ui"/>
              </a:rPr>
              <a:t>4 </a:t>
            </a:r>
            <a:r>
              <a:rPr lang="en-US" b="0" i="0" dirty="0">
                <a:solidFill>
                  <a:srgbClr val="000000"/>
                </a:solidFill>
                <a:effectLst/>
                <a:latin typeface="system-ui"/>
              </a:rPr>
              <a:t>For He has said somewhere concerning the seventh </a:t>
            </a:r>
            <a:r>
              <a:rPr lang="en-US" b="0" i="1" dirty="0">
                <a:solidFill>
                  <a:srgbClr val="000000"/>
                </a:solidFill>
                <a:effectLst/>
                <a:latin typeface="system-ui"/>
              </a:rPr>
              <a:t>day</a:t>
            </a:r>
            <a:r>
              <a:rPr lang="en-US" b="0" i="0" dirty="0">
                <a:solidFill>
                  <a:srgbClr val="000000"/>
                </a:solidFill>
                <a:effectLst/>
                <a:latin typeface="system-ui"/>
              </a:rPr>
              <a:t>: “</a:t>
            </a:r>
            <a:r>
              <a:rPr lang="en-US" b="0" i="0" cap="small" dirty="0">
                <a:solidFill>
                  <a:srgbClr val="000000"/>
                </a:solidFill>
                <a:effectLst/>
                <a:latin typeface="system-ui"/>
              </a:rPr>
              <a:t>And God</a:t>
            </a:r>
            <a:r>
              <a:rPr lang="en-US" b="0" i="0" dirty="0">
                <a:solidFill>
                  <a:srgbClr val="000000"/>
                </a:solidFill>
                <a:effectLst/>
                <a:latin typeface="system-ui"/>
              </a:rPr>
              <a:t> </a:t>
            </a:r>
            <a:r>
              <a:rPr lang="en-US" b="0" i="0" cap="small" dirty="0">
                <a:solidFill>
                  <a:srgbClr val="000000"/>
                </a:solidFill>
                <a:effectLst/>
                <a:latin typeface="system-ui"/>
              </a:rPr>
              <a:t>rested on the seventh day from all His works</a:t>
            </a:r>
            <a:r>
              <a:rPr lang="en-US" b="0" i="0" dirty="0">
                <a:solidFill>
                  <a:srgbClr val="000000"/>
                </a:solidFill>
                <a:effectLst/>
                <a:latin typeface="system-ui"/>
              </a:rPr>
              <a:t>”; </a:t>
            </a:r>
            <a:r>
              <a:rPr lang="en-US" b="1" i="0" baseline="30000" dirty="0">
                <a:solidFill>
                  <a:srgbClr val="000000"/>
                </a:solidFill>
                <a:effectLst/>
                <a:latin typeface="system-ui"/>
              </a:rPr>
              <a:t>5 </a:t>
            </a:r>
            <a:r>
              <a:rPr lang="en-US" b="0" i="0" dirty="0">
                <a:solidFill>
                  <a:srgbClr val="000000"/>
                </a:solidFill>
                <a:effectLst/>
                <a:latin typeface="system-ui"/>
              </a:rPr>
              <a:t>and again in this </a:t>
            </a:r>
            <a:r>
              <a:rPr lang="en-US" b="0" i="1" dirty="0">
                <a:solidFill>
                  <a:srgbClr val="000000"/>
                </a:solidFill>
                <a:effectLst/>
                <a:latin typeface="system-ui"/>
              </a:rPr>
              <a:t>passage</a:t>
            </a:r>
            <a:r>
              <a:rPr lang="en-US" b="0" i="0" dirty="0">
                <a:solidFill>
                  <a:srgbClr val="000000"/>
                </a:solidFill>
                <a:effectLst/>
                <a:latin typeface="system-ui"/>
              </a:rPr>
              <a:t>, “</a:t>
            </a:r>
            <a:r>
              <a:rPr lang="en-US" b="0" i="0" cap="small" dirty="0">
                <a:solidFill>
                  <a:srgbClr val="000000"/>
                </a:solidFill>
                <a:effectLst/>
                <a:latin typeface="system-ui"/>
              </a:rPr>
              <a:t>They shall not enter My rest</a:t>
            </a:r>
            <a:r>
              <a:rPr lang="en-US" b="0" i="0" dirty="0">
                <a:solidFill>
                  <a:srgbClr val="000000"/>
                </a:solidFill>
                <a:effectLst/>
                <a:latin typeface="system-ui"/>
              </a:rPr>
              <a:t>.” </a:t>
            </a:r>
            <a:r>
              <a:rPr lang="en-US" b="1" i="0" baseline="30000" dirty="0">
                <a:solidFill>
                  <a:srgbClr val="000000"/>
                </a:solidFill>
                <a:effectLst/>
                <a:latin typeface="system-ui"/>
              </a:rPr>
              <a:t>6 </a:t>
            </a:r>
            <a:r>
              <a:rPr lang="en-US" b="0" i="0" dirty="0">
                <a:solidFill>
                  <a:srgbClr val="000000"/>
                </a:solidFill>
                <a:effectLst/>
                <a:latin typeface="system-ui"/>
              </a:rPr>
              <a:t>Therefore, since it remains for some to enter it, and those who formerly had good news preached to them failed to enter because of disobedience, </a:t>
            </a:r>
            <a:r>
              <a:rPr lang="en-US" b="1" i="0" baseline="30000" dirty="0">
                <a:solidFill>
                  <a:srgbClr val="000000"/>
                </a:solidFill>
                <a:effectLst/>
                <a:latin typeface="system-ui"/>
              </a:rPr>
              <a:t>7 </a:t>
            </a:r>
            <a:r>
              <a:rPr lang="en-US" b="0" i="0" dirty="0">
                <a:solidFill>
                  <a:srgbClr val="000000"/>
                </a:solidFill>
                <a:effectLst/>
                <a:latin typeface="system-ui"/>
              </a:rPr>
              <a:t>He again fixes a certain day, “Today,” saying through David after so long a time just as has been said before, “</a:t>
            </a:r>
            <a:r>
              <a:rPr lang="en-US" b="0" i="0" cap="small" dirty="0">
                <a:solidFill>
                  <a:srgbClr val="000000"/>
                </a:solidFill>
                <a:effectLst/>
                <a:latin typeface="system-ui"/>
              </a:rPr>
              <a:t>Today if you hear His voice</a:t>
            </a:r>
            <a:r>
              <a:rPr lang="en-US" b="0" i="0" dirty="0">
                <a:solidFill>
                  <a:srgbClr val="000000"/>
                </a:solidFill>
                <a:effectLst/>
                <a:latin typeface="system-ui"/>
              </a:rPr>
              <a:t>, </a:t>
            </a:r>
            <a:r>
              <a:rPr lang="en-US" b="0" i="0" cap="small" dirty="0">
                <a:solidFill>
                  <a:srgbClr val="000000"/>
                </a:solidFill>
                <a:effectLst/>
                <a:latin typeface="system-ui"/>
              </a:rPr>
              <a:t>Do not harden your hearts</a:t>
            </a:r>
            <a:r>
              <a:rPr lang="en-US" b="0" i="0" dirty="0">
                <a:solidFill>
                  <a:srgbClr val="000000"/>
                </a:solidFill>
                <a:effectLst/>
                <a:latin typeface="system-ui"/>
              </a:rPr>
              <a:t>.” </a:t>
            </a:r>
            <a:r>
              <a:rPr lang="en-US" b="1" i="0" baseline="30000" dirty="0">
                <a:solidFill>
                  <a:srgbClr val="000000"/>
                </a:solidFill>
                <a:effectLst/>
                <a:latin typeface="system-ui"/>
              </a:rPr>
              <a:t>8 </a:t>
            </a:r>
            <a:r>
              <a:rPr lang="en-US" b="0" i="0" dirty="0">
                <a:solidFill>
                  <a:srgbClr val="000000"/>
                </a:solidFill>
                <a:effectLst/>
                <a:latin typeface="system-ui"/>
              </a:rPr>
              <a:t>For if Joshua had given them rest, He would not have spoken of another day after that. </a:t>
            </a:r>
            <a:r>
              <a:rPr lang="en-US" b="1" i="0" baseline="30000" dirty="0">
                <a:solidFill>
                  <a:srgbClr val="000000"/>
                </a:solidFill>
                <a:effectLst/>
                <a:latin typeface="system-ui"/>
              </a:rPr>
              <a:t>9 </a:t>
            </a:r>
            <a:r>
              <a:rPr lang="en-US" b="0" i="0" dirty="0">
                <a:solidFill>
                  <a:srgbClr val="000000"/>
                </a:solidFill>
                <a:effectLst/>
                <a:latin typeface="system-ui"/>
              </a:rPr>
              <a:t>So there remains a Sabbath rest for the people of God. </a:t>
            </a:r>
            <a:r>
              <a:rPr lang="en-US" b="1" i="0" baseline="30000" dirty="0">
                <a:solidFill>
                  <a:srgbClr val="000000"/>
                </a:solidFill>
                <a:effectLst/>
                <a:latin typeface="system-ui"/>
              </a:rPr>
              <a:t>10 </a:t>
            </a:r>
            <a:r>
              <a:rPr lang="en-US" b="0" i="0" dirty="0">
                <a:solidFill>
                  <a:srgbClr val="000000"/>
                </a:solidFill>
                <a:effectLst/>
                <a:latin typeface="system-ui"/>
              </a:rPr>
              <a:t>For the one who has entered His rest has himself also rested from his works, as God did from His. </a:t>
            </a:r>
            <a:r>
              <a:rPr lang="en-US" b="1" i="0" baseline="30000" dirty="0">
                <a:solidFill>
                  <a:srgbClr val="000000"/>
                </a:solidFill>
                <a:effectLst/>
                <a:latin typeface="system-ui"/>
              </a:rPr>
              <a:t>11 </a:t>
            </a:r>
            <a:r>
              <a:rPr lang="en-US" b="0" i="0" dirty="0">
                <a:solidFill>
                  <a:srgbClr val="000000"/>
                </a:solidFill>
                <a:effectLst/>
                <a:latin typeface="system-ui"/>
              </a:rPr>
              <a:t>Therefore let us be diligent to enter that rest, so that no one will fall, through </a:t>
            </a:r>
            <a:r>
              <a:rPr lang="en-US" b="0" i="1" dirty="0">
                <a:solidFill>
                  <a:srgbClr val="000000"/>
                </a:solidFill>
                <a:effectLst/>
                <a:latin typeface="system-ui"/>
              </a:rPr>
              <a:t>following</a:t>
            </a:r>
            <a:r>
              <a:rPr lang="en-US" b="0" i="0" dirty="0">
                <a:solidFill>
                  <a:srgbClr val="000000"/>
                </a:solidFill>
                <a:effectLst/>
                <a:latin typeface="system-ui"/>
              </a:rPr>
              <a:t> the same example of disobedience. </a:t>
            </a:r>
            <a:endParaRPr lang="en-US" dirty="0"/>
          </a:p>
          <a:p>
            <a:pPr fontAlgn="auto">
              <a:spcBef>
                <a:spcPts val="0"/>
              </a:spcBef>
              <a:spcAft>
                <a:spcPts val="0"/>
              </a:spcAft>
              <a:defRPr/>
            </a:pPr>
            <a:endParaRPr lang="en-US" dirty="0"/>
          </a:p>
          <a:p>
            <a:pPr fontAlgn="auto">
              <a:spcBef>
                <a:spcPts val="0"/>
              </a:spcBef>
              <a:spcAft>
                <a:spcPts val="0"/>
              </a:spcAft>
              <a:defRPr/>
            </a:pPr>
            <a:r>
              <a:rPr lang="en-US" dirty="0"/>
              <a:t>Joshua 11:23		</a:t>
            </a:r>
            <a:r>
              <a:rPr lang="en-US" b="0" i="0" dirty="0">
                <a:solidFill>
                  <a:srgbClr val="000000"/>
                </a:solidFill>
                <a:effectLst/>
                <a:latin typeface="system-ui"/>
              </a:rPr>
              <a:t>So Joshua took the whole land, according to all that the </a:t>
            </a:r>
            <a:r>
              <a:rPr lang="en-US" b="0" i="0" cap="small" dirty="0">
                <a:solidFill>
                  <a:srgbClr val="000000"/>
                </a:solidFill>
                <a:effectLst/>
                <a:latin typeface="system-ui"/>
              </a:rPr>
              <a:t>Lord</a:t>
            </a:r>
            <a:r>
              <a:rPr lang="en-US" b="0" i="0" dirty="0">
                <a:solidFill>
                  <a:srgbClr val="000000"/>
                </a:solidFill>
                <a:effectLst/>
                <a:latin typeface="system-ui"/>
              </a:rPr>
              <a:t> had spoken to Moses, and Joshua gave it for an inheritance to Israel according to their divisions by their tribes. Thus the land had rest from war.</a:t>
            </a:r>
          </a:p>
          <a:p>
            <a:pPr fontAlgn="auto">
              <a:spcBef>
                <a:spcPts val="0"/>
              </a:spcBef>
              <a:spcAft>
                <a:spcPts val="0"/>
              </a:spcAft>
              <a:defRPr/>
            </a:pPr>
            <a:endParaRPr lang="en-US" b="0" i="0" dirty="0">
              <a:solidFill>
                <a:srgbClr val="000000"/>
              </a:solidFill>
              <a:effectLst/>
              <a:latin typeface="system-ui"/>
            </a:endParaRPr>
          </a:p>
          <a:p>
            <a:pPr fontAlgn="auto">
              <a:spcBef>
                <a:spcPts val="0"/>
              </a:spcBef>
              <a:spcAft>
                <a:spcPts val="0"/>
              </a:spcAft>
              <a:defRPr/>
            </a:pPr>
            <a:r>
              <a:rPr lang="en-US" b="0" i="0" dirty="0">
                <a:solidFill>
                  <a:srgbClr val="000000"/>
                </a:solidFill>
                <a:effectLst/>
                <a:latin typeface="system-ui"/>
              </a:rPr>
              <a:t>Joshua 21:44-45	And the </a:t>
            </a:r>
            <a:r>
              <a:rPr lang="en-US" b="0" i="0" cap="small" dirty="0">
                <a:solidFill>
                  <a:srgbClr val="000000"/>
                </a:solidFill>
                <a:effectLst/>
                <a:latin typeface="system-ui"/>
              </a:rPr>
              <a:t>Lord</a:t>
            </a:r>
            <a:r>
              <a:rPr lang="en-US" b="0" i="0" dirty="0">
                <a:solidFill>
                  <a:srgbClr val="000000"/>
                </a:solidFill>
                <a:effectLst/>
                <a:latin typeface="system-ui"/>
              </a:rPr>
              <a:t> gave them rest on every side, according to all that He had sworn to their fathers, and no one of all their enemies stood before them; the </a:t>
            </a:r>
            <a:r>
              <a:rPr lang="en-US" b="0" i="0" cap="small" dirty="0">
                <a:solidFill>
                  <a:srgbClr val="000000"/>
                </a:solidFill>
                <a:effectLst/>
                <a:latin typeface="system-ui"/>
              </a:rPr>
              <a:t>Lord</a:t>
            </a:r>
            <a:r>
              <a:rPr lang="en-US" b="0" i="0" dirty="0">
                <a:solidFill>
                  <a:srgbClr val="000000"/>
                </a:solidFill>
                <a:effectLst/>
                <a:latin typeface="system-ui"/>
              </a:rPr>
              <a:t> gave all their enemies into their hand. </a:t>
            </a:r>
            <a:r>
              <a:rPr lang="en-US" b="1" i="0" baseline="30000" dirty="0">
                <a:solidFill>
                  <a:srgbClr val="000000"/>
                </a:solidFill>
                <a:effectLst/>
                <a:latin typeface="system-ui"/>
              </a:rPr>
              <a:t>45 </a:t>
            </a:r>
            <a:r>
              <a:rPr lang="en-US" b="0" i="0" dirty="0">
                <a:solidFill>
                  <a:srgbClr val="000000"/>
                </a:solidFill>
                <a:effectLst/>
                <a:latin typeface="system-ui"/>
              </a:rPr>
              <a:t>Not one of the good promises which the </a:t>
            </a:r>
            <a:r>
              <a:rPr lang="en-US" b="0" i="0" cap="small" dirty="0">
                <a:solidFill>
                  <a:srgbClr val="000000"/>
                </a:solidFill>
                <a:effectLst/>
                <a:latin typeface="system-ui"/>
              </a:rPr>
              <a:t>Lord</a:t>
            </a:r>
            <a:r>
              <a:rPr lang="en-US" b="0" i="0" dirty="0">
                <a:solidFill>
                  <a:srgbClr val="000000"/>
                </a:solidFill>
                <a:effectLst/>
                <a:latin typeface="system-ui"/>
              </a:rPr>
              <a:t> had made to the house of Israel failed; all came to pass.</a:t>
            </a:r>
          </a:p>
          <a:p>
            <a:pPr fontAlgn="auto">
              <a:spcBef>
                <a:spcPts val="0"/>
              </a:spcBef>
              <a:spcAft>
                <a:spcPts val="0"/>
              </a:spcAft>
              <a:defRPr/>
            </a:pPr>
            <a:endParaRPr lang="en-US" b="0" i="0" dirty="0">
              <a:solidFill>
                <a:srgbClr val="000000"/>
              </a:solidFill>
              <a:effectLst/>
              <a:latin typeface="system-ui"/>
            </a:endParaRPr>
          </a:p>
          <a:p>
            <a:pPr fontAlgn="auto">
              <a:spcBef>
                <a:spcPts val="0"/>
              </a:spcBef>
              <a:spcAft>
                <a:spcPts val="0"/>
              </a:spcAft>
              <a:defRPr/>
            </a:pPr>
            <a:r>
              <a:rPr lang="en-US" b="0" i="0" dirty="0">
                <a:solidFill>
                  <a:srgbClr val="000000"/>
                </a:solidFill>
                <a:effectLst/>
                <a:latin typeface="system-ui"/>
              </a:rPr>
              <a:t>Joshua 23:1		Now it came about after many days, when the </a:t>
            </a:r>
            <a:r>
              <a:rPr lang="en-US" b="0" i="0" cap="small" dirty="0">
                <a:solidFill>
                  <a:srgbClr val="000000"/>
                </a:solidFill>
                <a:effectLst/>
                <a:latin typeface="system-ui"/>
              </a:rPr>
              <a:t>Lord</a:t>
            </a:r>
            <a:r>
              <a:rPr lang="en-US" b="0" i="0" dirty="0">
                <a:solidFill>
                  <a:srgbClr val="000000"/>
                </a:solidFill>
                <a:effectLst/>
                <a:latin typeface="system-ui"/>
              </a:rPr>
              <a:t> had given rest to Israel from all their enemies on every side, and Joshua was old, advanced in years,</a:t>
            </a:r>
          </a:p>
          <a:p>
            <a:pPr fontAlgn="auto">
              <a:spcBef>
                <a:spcPts val="0"/>
              </a:spcBef>
              <a:spcAft>
                <a:spcPts val="0"/>
              </a:spcAft>
              <a:defRPr/>
            </a:pPr>
            <a:endParaRPr lang="en-US" b="0" i="0" dirty="0">
              <a:solidFill>
                <a:srgbClr val="000000"/>
              </a:solidFill>
              <a:effectLst/>
              <a:latin typeface="system-ui"/>
            </a:endParaRPr>
          </a:p>
          <a:p>
            <a:pPr fontAlgn="auto">
              <a:spcBef>
                <a:spcPts val="0"/>
              </a:spcBef>
              <a:spcAft>
                <a:spcPts val="0"/>
              </a:spcAft>
              <a:defRPr/>
            </a:pPr>
            <a:r>
              <a:rPr lang="en-US" b="0" i="0" dirty="0">
                <a:solidFill>
                  <a:srgbClr val="000000"/>
                </a:solidFill>
                <a:effectLst/>
                <a:latin typeface="system-ui"/>
              </a:rPr>
              <a:t>Acts 9:31		So the church throughout all Judea and Galilee and Samaria enjoyed peace, being built up; and going on in the fear of the Lord and in the comfort of the Holy Spirit, it continued to increase.</a:t>
            </a:r>
          </a:p>
          <a:p>
            <a:pPr fontAlgn="auto">
              <a:spcBef>
                <a:spcPts val="0"/>
              </a:spcBef>
              <a:spcAft>
                <a:spcPts val="0"/>
              </a:spcAft>
              <a:defRPr/>
            </a:pPr>
            <a:endParaRPr lang="en-US" b="0" i="0" dirty="0">
              <a:solidFill>
                <a:srgbClr val="000000"/>
              </a:solidFill>
              <a:effectLst/>
              <a:latin typeface="system-ui"/>
            </a:endParaRPr>
          </a:p>
          <a:p>
            <a:pPr fontAlgn="auto">
              <a:spcBef>
                <a:spcPts val="0"/>
              </a:spcBef>
              <a:spcAft>
                <a:spcPts val="0"/>
              </a:spcAft>
              <a:defRPr/>
            </a:pPr>
            <a:r>
              <a:rPr lang="en-US" b="0" i="0" dirty="0">
                <a:solidFill>
                  <a:srgbClr val="000000"/>
                </a:solidFill>
                <a:effectLst/>
                <a:latin typeface="system-ui"/>
              </a:rPr>
              <a:t>1 Thes 4:17		Then we who are alive and remain will be caught up together with them in the clouds to meet the Lord in the air, and so we shall always be with the Lord. </a:t>
            </a:r>
            <a:endParaRPr lang="en-US" dirty="0"/>
          </a:p>
        </p:txBody>
      </p:sp>
      <p:sp>
        <p:nvSpPr>
          <p:cNvPr id="64516" name="Slide Number Placeholder 3">
            <a:extLst>
              <a:ext uri="{FF2B5EF4-FFF2-40B4-BE49-F238E27FC236}">
                <a16:creationId xmlns:a16="http://schemas.microsoft.com/office/drawing/2014/main" id="{5872399A-2B6E-D554-AC87-1EF182F71B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1DAE886C-9F94-4B46-B1DD-ADFE6745AA2F}" type="slidenum">
              <a:rPr lang="en-US" altLang="en-US">
                <a:latin typeface="Calibri" panose="020F0502020204030204" pitchFamily="34" charset="0"/>
              </a:rPr>
              <a:pPr/>
              <a:t>30</a:t>
            </a:fld>
            <a:endParaRPr lang="en-US" altLang="en-US">
              <a:latin typeface="Calibri" panose="020F0502020204030204" pitchFamily="34" charset="0"/>
            </a:endParaRPr>
          </a:p>
        </p:txBody>
      </p:sp>
      <p:sp>
        <p:nvSpPr>
          <p:cNvPr id="64517" name="Date Placeholder 4">
            <a:extLst>
              <a:ext uri="{FF2B5EF4-FFF2-40B4-BE49-F238E27FC236}">
                <a16:creationId xmlns:a16="http://schemas.microsoft.com/office/drawing/2014/main" id="{9BBF6909-F966-BC63-C607-E0E16019FDF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4518" name="Footer Placeholder 5">
            <a:extLst>
              <a:ext uri="{FF2B5EF4-FFF2-40B4-BE49-F238E27FC236}">
                <a16:creationId xmlns:a16="http://schemas.microsoft.com/office/drawing/2014/main" id="{E2DD4250-808F-DBE1-9CC2-950FDC5B353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531629AA-CC5C-CA85-FCDB-FDC44D73FF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A276AA23-E0E8-429A-E69B-2E1992557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2 Corinthians 5:6-9	</a:t>
            </a:r>
            <a:r>
              <a:rPr lang="en-US" b="0" i="0" dirty="0">
                <a:solidFill>
                  <a:srgbClr val="000000"/>
                </a:solidFill>
                <a:effectLst/>
                <a:latin typeface="system-ui"/>
              </a:rPr>
              <a:t>Therefore, being always of good courage, and knowing that while we are at home in the body we are absent from the Lord— </a:t>
            </a:r>
            <a:r>
              <a:rPr lang="en-US" b="1" i="0" baseline="30000" dirty="0">
                <a:solidFill>
                  <a:srgbClr val="000000"/>
                </a:solidFill>
                <a:effectLst/>
                <a:latin typeface="system-ui"/>
              </a:rPr>
              <a:t>7 </a:t>
            </a:r>
            <a:r>
              <a:rPr lang="en-US" b="0" i="0" dirty="0">
                <a:solidFill>
                  <a:srgbClr val="000000"/>
                </a:solidFill>
                <a:effectLst/>
                <a:latin typeface="system-ui"/>
              </a:rPr>
              <a:t>for we walk by faith, not by sight— </a:t>
            </a:r>
            <a:r>
              <a:rPr lang="en-US" b="1" i="0" baseline="30000" dirty="0">
                <a:solidFill>
                  <a:srgbClr val="000000"/>
                </a:solidFill>
                <a:effectLst/>
                <a:latin typeface="system-ui"/>
              </a:rPr>
              <a:t>8 </a:t>
            </a:r>
            <a:r>
              <a:rPr lang="en-US" b="0" i="0" dirty="0">
                <a:solidFill>
                  <a:srgbClr val="000000"/>
                </a:solidFill>
                <a:effectLst/>
                <a:latin typeface="system-ui"/>
              </a:rPr>
              <a:t>we are of good courage, I say, and prefer rather to be absent from the body and to be at home with the Lord. </a:t>
            </a:r>
            <a:r>
              <a:rPr lang="en-US" b="1" i="0" baseline="30000" dirty="0">
                <a:solidFill>
                  <a:srgbClr val="000000"/>
                </a:solidFill>
                <a:effectLst/>
                <a:latin typeface="system-ui"/>
              </a:rPr>
              <a:t>9 </a:t>
            </a:r>
            <a:r>
              <a:rPr lang="en-US" b="0" i="0" dirty="0">
                <a:solidFill>
                  <a:srgbClr val="000000"/>
                </a:solidFill>
                <a:effectLst/>
                <a:latin typeface="system-ui"/>
              </a:rPr>
              <a:t>Therefore we also have as our ambition, whether at home or absent, to be pleasing to Him. </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Hebrews 12:1-2	</a:t>
            </a:r>
            <a:r>
              <a:rPr lang="en-US" b="0" i="0" dirty="0">
                <a:solidFill>
                  <a:srgbClr val="000000"/>
                </a:solidFill>
                <a:effectLst/>
                <a:latin typeface="system-ui"/>
              </a:rPr>
              <a:t>Therefore, since we have so great a cloud of witnesses surrounding us, let us also lay aside every encumbrance and the sin which so easily entangles us, and let us run with endurance the race that is set before us, </a:t>
            </a:r>
            <a:r>
              <a:rPr lang="en-US" b="1" i="0" baseline="30000" dirty="0">
                <a:solidFill>
                  <a:srgbClr val="000000"/>
                </a:solidFill>
                <a:effectLst/>
                <a:latin typeface="system-ui"/>
              </a:rPr>
              <a:t>2 </a:t>
            </a:r>
            <a:r>
              <a:rPr lang="en-US" b="0" i="0" dirty="0">
                <a:solidFill>
                  <a:srgbClr val="000000"/>
                </a:solidFill>
                <a:effectLst/>
                <a:latin typeface="system-ui"/>
              </a:rPr>
              <a:t>fixing our eyes on Jesus, the author and perfecter of faith, who for the joy set before Him endured the cross, despising the shame, and has sat down at the right hand of the throne of God.</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Genesis 2:15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God took the man and put him into the garden of Eden to cultivate it and keep it. </a:t>
            </a:r>
            <a:endParaRPr lang="en-US" altLang="en-US" dirty="0"/>
          </a:p>
        </p:txBody>
      </p:sp>
      <p:sp>
        <p:nvSpPr>
          <p:cNvPr id="65540" name="Slide Number Placeholder 3">
            <a:extLst>
              <a:ext uri="{FF2B5EF4-FFF2-40B4-BE49-F238E27FC236}">
                <a16:creationId xmlns:a16="http://schemas.microsoft.com/office/drawing/2014/main" id="{CA17C5CA-45AE-14E7-7DCD-31D6B114CF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2AACDC20-53EA-4C3F-AA47-B7F1EE59EFB8}" type="slidenum">
              <a:rPr lang="en-US" altLang="en-US">
                <a:latin typeface="Calibri" panose="020F0502020204030204" pitchFamily="34" charset="0"/>
              </a:rPr>
              <a:pPr/>
              <a:t>31</a:t>
            </a:fld>
            <a:endParaRPr lang="en-US" altLang="en-US">
              <a:latin typeface="Calibri" panose="020F0502020204030204" pitchFamily="34" charset="0"/>
            </a:endParaRPr>
          </a:p>
        </p:txBody>
      </p:sp>
      <p:sp>
        <p:nvSpPr>
          <p:cNvPr id="65541" name="Date Placeholder 4">
            <a:extLst>
              <a:ext uri="{FF2B5EF4-FFF2-40B4-BE49-F238E27FC236}">
                <a16:creationId xmlns:a16="http://schemas.microsoft.com/office/drawing/2014/main" id="{D221B30B-9832-FB3C-A951-16A44284E6A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5542" name="Footer Placeholder 5">
            <a:extLst>
              <a:ext uri="{FF2B5EF4-FFF2-40B4-BE49-F238E27FC236}">
                <a16:creationId xmlns:a16="http://schemas.microsoft.com/office/drawing/2014/main" id="{9828830C-1CB6-81E3-F0C7-E75A566BFEB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ED05E813-FDCC-5672-8BAA-B153260FB3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9F037582-6160-A877-A9BE-E552506513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88993">
              <a:spcBef>
                <a:spcPct val="0"/>
              </a:spcBef>
            </a:pPr>
            <a:r>
              <a:rPr lang="en-US" altLang="en-US" dirty="0"/>
              <a:t>Revelation 22:3		</a:t>
            </a:r>
            <a:r>
              <a:rPr lang="en-US" dirty="0">
                <a:solidFill>
                  <a:srgbClr val="000000"/>
                </a:solidFill>
                <a:latin typeface="system-ui"/>
              </a:rPr>
              <a:t>There will no longer be any curse; and the throne of God and of the Lamb will be in it, and His bond-servants will serve Him; </a:t>
            </a:r>
          </a:p>
          <a:p>
            <a:pPr defTabSz="988993">
              <a:spcBef>
                <a:spcPct val="0"/>
              </a:spcBef>
            </a:pPr>
            <a:endParaRPr lang="en-US" altLang="en-US" dirty="0">
              <a:solidFill>
                <a:srgbClr val="000000"/>
              </a:solidFill>
              <a:latin typeface="system-ui"/>
            </a:endParaRPr>
          </a:p>
          <a:p>
            <a:pPr defTabSz="988993">
              <a:spcBef>
                <a:spcPct val="0"/>
              </a:spcBef>
            </a:pPr>
            <a:r>
              <a:rPr lang="en-US" altLang="en-US" dirty="0">
                <a:solidFill>
                  <a:srgbClr val="000000"/>
                </a:solidFill>
                <a:latin typeface="system-ui"/>
              </a:rPr>
              <a:t>Matt 25:23		</a:t>
            </a:r>
            <a:r>
              <a:rPr lang="en-US" b="0" i="0" dirty="0">
                <a:solidFill>
                  <a:srgbClr val="000000"/>
                </a:solidFill>
                <a:effectLst/>
                <a:latin typeface="system-ui"/>
              </a:rPr>
              <a:t>His master said to him, ‘Well done, good and faithful slave. You were faithful with a few things, I will put you in charge of many things; enter into the joy of your master.’</a:t>
            </a:r>
          </a:p>
          <a:p>
            <a:pPr defTabSz="988993">
              <a:spcBef>
                <a:spcPct val="0"/>
              </a:spcBef>
            </a:pPr>
            <a:endParaRPr lang="en-US" altLang="en-US" dirty="0"/>
          </a:p>
          <a:p>
            <a:pPr defTabSz="988993">
              <a:spcBef>
                <a:spcPct val="0"/>
              </a:spcBef>
            </a:pPr>
            <a:endParaRPr lang="en-US" altLang="en-US" dirty="0"/>
          </a:p>
        </p:txBody>
      </p:sp>
      <p:sp>
        <p:nvSpPr>
          <p:cNvPr id="66564" name="Slide Number Placeholder 3">
            <a:extLst>
              <a:ext uri="{FF2B5EF4-FFF2-40B4-BE49-F238E27FC236}">
                <a16:creationId xmlns:a16="http://schemas.microsoft.com/office/drawing/2014/main" id="{6771D901-741C-0E19-7B91-BC19A322FB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C5214E68-6704-4273-ABC1-3C9782F06F00}" type="slidenum">
              <a:rPr lang="en-US" altLang="en-US">
                <a:latin typeface="Calibri" panose="020F0502020204030204" pitchFamily="34" charset="0"/>
              </a:rPr>
              <a:pPr/>
              <a:t>32</a:t>
            </a:fld>
            <a:endParaRPr lang="en-US" altLang="en-US">
              <a:latin typeface="Calibri" panose="020F0502020204030204" pitchFamily="34" charset="0"/>
            </a:endParaRPr>
          </a:p>
        </p:txBody>
      </p:sp>
      <p:sp>
        <p:nvSpPr>
          <p:cNvPr id="66565" name="Date Placeholder 4">
            <a:extLst>
              <a:ext uri="{FF2B5EF4-FFF2-40B4-BE49-F238E27FC236}">
                <a16:creationId xmlns:a16="http://schemas.microsoft.com/office/drawing/2014/main" id="{7306B3DA-2DAF-60F5-C49A-619FA7A2F72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6566" name="Footer Placeholder 5">
            <a:extLst>
              <a:ext uri="{FF2B5EF4-FFF2-40B4-BE49-F238E27FC236}">
                <a16:creationId xmlns:a16="http://schemas.microsoft.com/office/drawing/2014/main" id="{DA13FEEA-1415-8426-2BE2-763A8920C84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3C5912F2-A58F-4B05-621F-0269B523BC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BE8DC538-E116-0DB7-C532-72ECAD93F1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algn="l"/>
            <a:r>
              <a:rPr lang="en-US" altLang="en-US" dirty="0"/>
              <a:t>Heb 3:19-4:11		</a:t>
            </a:r>
            <a:r>
              <a:rPr lang="en-US" b="0" i="1" dirty="0">
                <a:solidFill>
                  <a:srgbClr val="000000"/>
                </a:solidFill>
                <a:effectLst/>
                <a:latin typeface="system-ui"/>
              </a:rPr>
              <a:t>So</a:t>
            </a:r>
            <a:r>
              <a:rPr lang="en-US" b="0" i="0" dirty="0">
                <a:solidFill>
                  <a:srgbClr val="000000"/>
                </a:solidFill>
                <a:effectLst/>
                <a:latin typeface="system-ui"/>
              </a:rPr>
              <a:t> we see that they were not able to enter because of unbelief. Therefore, let us fear if, while a promise remains of entering His rest, any one of you may seem to have come short of it. </a:t>
            </a:r>
            <a:r>
              <a:rPr lang="en-US" b="1" i="0" baseline="30000" dirty="0">
                <a:solidFill>
                  <a:srgbClr val="000000"/>
                </a:solidFill>
                <a:effectLst/>
                <a:latin typeface="system-ui"/>
              </a:rPr>
              <a:t>2 </a:t>
            </a:r>
            <a:r>
              <a:rPr lang="en-US" b="0" i="0" dirty="0">
                <a:solidFill>
                  <a:srgbClr val="000000"/>
                </a:solidFill>
                <a:effectLst/>
                <a:latin typeface="system-ui"/>
              </a:rPr>
              <a:t>For indeed we have had good news preached to us, just as they also; but the word they heard did not profit them, because it was not united by faith in those who heard. </a:t>
            </a:r>
            <a:r>
              <a:rPr lang="en-US" b="1" i="0" baseline="30000" dirty="0">
                <a:solidFill>
                  <a:srgbClr val="000000"/>
                </a:solidFill>
                <a:effectLst/>
                <a:latin typeface="system-ui"/>
              </a:rPr>
              <a:t>3 </a:t>
            </a:r>
            <a:r>
              <a:rPr lang="en-US" b="0" i="0" dirty="0">
                <a:solidFill>
                  <a:srgbClr val="000000"/>
                </a:solidFill>
                <a:effectLst/>
                <a:latin typeface="system-ui"/>
              </a:rPr>
              <a:t>For we who have believed enter that rest, just as He has said, “</a:t>
            </a:r>
            <a:r>
              <a:rPr lang="en-US" b="0" i="0" cap="small" dirty="0">
                <a:solidFill>
                  <a:srgbClr val="000000"/>
                </a:solidFill>
                <a:effectLst/>
                <a:latin typeface="system-ui"/>
              </a:rPr>
              <a:t>As I swore in My wrath</a:t>
            </a:r>
            <a:r>
              <a:rPr lang="en-US" b="0" i="0" dirty="0">
                <a:solidFill>
                  <a:srgbClr val="000000"/>
                </a:solidFill>
                <a:effectLst/>
                <a:latin typeface="system-ui"/>
              </a:rPr>
              <a:t>, </a:t>
            </a:r>
            <a:r>
              <a:rPr lang="en-US" b="0" i="0" cap="small" dirty="0">
                <a:solidFill>
                  <a:srgbClr val="000000"/>
                </a:solidFill>
                <a:effectLst/>
                <a:latin typeface="system-ui"/>
              </a:rPr>
              <a:t>They shall not enter My rest</a:t>
            </a:r>
            <a:r>
              <a:rPr lang="en-US" b="0" i="0" dirty="0">
                <a:solidFill>
                  <a:srgbClr val="000000"/>
                </a:solidFill>
                <a:effectLst/>
                <a:latin typeface="system-ui"/>
              </a:rPr>
              <a:t>,” although His works were finished from the foundation of the world. </a:t>
            </a:r>
            <a:r>
              <a:rPr lang="en-US" b="1" i="0" baseline="30000" dirty="0">
                <a:solidFill>
                  <a:srgbClr val="000000"/>
                </a:solidFill>
                <a:effectLst/>
                <a:latin typeface="system-ui"/>
              </a:rPr>
              <a:t>4 </a:t>
            </a:r>
            <a:r>
              <a:rPr lang="en-US" b="0" i="0" dirty="0">
                <a:solidFill>
                  <a:srgbClr val="000000"/>
                </a:solidFill>
                <a:effectLst/>
                <a:latin typeface="system-ui"/>
              </a:rPr>
              <a:t>For He has said somewhere concerning the seventh </a:t>
            </a:r>
            <a:r>
              <a:rPr lang="en-US" b="0" i="1" dirty="0">
                <a:solidFill>
                  <a:srgbClr val="000000"/>
                </a:solidFill>
                <a:effectLst/>
                <a:latin typeface="system-ui"/>
              </a:rPr>
              <a:t>day</a:t>
            </a:r>
            <a:r>
              <a:rPr lang="en-US" b="0" i="0" dirty="0">
                <a:solidFill>
                  <a:srgbClr val="000000"/>
                </a:solidFill>
                <a:effectLst/>
                <a:latin typeface="system-ui"/>
              </a:rPr>
              <a:t>: “</a:t>
            </a:r>
            <a:r>
              <a:rPr lang="en-US" b="0" i="0" cap="small" dirty="0">
                <a:solidFill>
                  <a:srgbClr val="000000"/>
                </a:solidFill>
                <a:effectLst/>
                <a:latin typeface="system-ui"/>
              </a:rPr>
              <a:t>And God</a:t>
            </a:r>
            <a:r>
              <a:rPr lang="en-US" b="0" i="0" dirty="0">
                <a:solidFill>
                  <a:srgbClr val="000000"/>
                </a:solidFill>
                <a:effectLst/>
                <a:latin typeface="system-ui"/>
              </a:rPr>
              <a:t> </a:t>
            </a:r>
            <a:r>
              <a:rPr lang="en-US" b="0" i="0" cap="small" dirty="0">
                <a:solidFill>
                  <a:srgbClr val="000000"/>
                </a:solidFill>
                <a:effectLst/>
                <a:latin typeface="system-ui"/>
              </a:rPr>
              <a:t>rested on the seventh day from all His works</a:t>
            </a:r>
            <a:r>
              <a:rPr lang="en-US" b="0" i="0" dirty="0">
                <a:solidFill>
                  <a:srgbClr val="000000"/>
                </a:solidFill>
                <a:effectLst/>
                <a:latin typeface="system-ui"/>
              </a:rPr>
              <a:t>”; </a:t>
            </a:r>
            <a:r>
              <a:rPr lang="en-US" b="1" i="0" baseline="30000" dirty="0">
                <a:solidFill>
                  <a:srgbClr val="000000"/>
                </a:solidFill>
                <a:effectLst/>
                <a:latin typeface="system-ui"/>
              </a:rPr>
              <a:t>5 </a:t>
            </a:r>
            <a:r>
              <a:rPr lang="en-US" b="0" i="0" dirty="0">
                <a:solidFill>
                  <a:srgbClr val="000000"/>
                </a:solidFill>
                <a:effectLst/>
                <a:latin typeface="system-ui"/>
              </a:rPr>
              <a:t>and again in this </a:t>
            </a:r>
            <a:r>
              <a:rPr lang="en-US" b="0" i="1" dirty="0">
                <a:solidFill>
                  <a:srgbClr val="000000"/>
                </a:solidFill>
                <a:effectLst/>
                <a:latin typeface="system-ui"/>
              </a:rPr>
              <a:t>passage</a:t>
            </a:r>
            <a:r>
              <a:rPr lang="en-US" b="0" i="0" dirty="0">
                <a:solidFill>
                  <a:srgbClr val="000000"/>
                </a:solidFill>
                <a:effectLst/>
                <a:latin typeface="system-ui"/>
              </a:rPr>
              <a:t>, “</a:t>
            </a:r>
            <a:r>
              <a:rPr lang="en-US" b="0" i="0" cap="small" dirty="0">
                <a:solidFill>
                  <a:srgbClr val="000000"/>
                </a:solidFill>
                <a:effectLst/>
                <a:latin typeface="system-ui"/>
              </a:rPr>
              <a:t>They shall not enter My rest</a:t>
            </a:r>
            <a:r>
              <a:rPr lang="en-US" b="0" i="0" dirty="0">
                <a:solidFill>
                  <a:srgbClr val="000000"/>
                </a:solidFill>
                <a:effectLst/>
                <a:latin typeface="system-ui"/>
              </a:rPr>
              <a:t>.” </a:t>
            </a:r>
            <a:r>
              <a:rPr lang="en-US" b="1" i="0" baseline="30000" dirty="0">
                <a:solidFill>
                  <a:srgbClr val="000000"/>
                </a:solidFill>
                <a:effectLst/>
                <a:latin typeface="system-ui"/>
              </a:rPr>
              <a:t>6 </a:t>
            </a:r>
            <a:r>
              <a:rPr lang="en-US" b="0" i="0" dirty="0">
                <a:solidFill>
                  <a:srgbClr val="000000"/>
                </a:solidFill>
                <a:effectLst/>
                <a:latin typeface="system-ui"/>
              </a:rPr>
              <a:t>Therefore, since it remains for some to enter it, and those who formerly had good news preached to them failed to enter because of disobedience, </a:t>
            </a:r>
            <a:r>
              <a:rPr lang="en-US" b="1" i="0" baseline="30000" dirty="0">
                <a:solidFill>
                  <a:srgbClr val="000000"/>
                </a:solidFill>
                <a:effectLst/>
                <a:latin typeface="system-ui"/>
              </a:rPr>
              <a:t>7 </a:t>
            </a:r>
            <a:r>
              <a:rPr lang="en-US" b="0" i="0" dirty="0">
                <a:solidFill>
                  <a:srgbClr val="000000"/>
                </a:solidFill>
                <a:effectLst/>
                <a:latin typeface="system-ui"/>
              </a:rPr>
              <a:t>He again fixes a certain day, “Today,” saying through David after so long a time just as has been said before, “</a:t>
            </a:r>
            <a:r>
              <a:rPr lang="en-US" b="0" i="0" cap="small" dirty="0">
                <a:solidFill>
                  <a:srgbClr val="000000"/>
                </a:solidFill>
                <a:effectLst/>
                <a:latin typeface="system-ui"/>
              </a:rPr>
              <a:t>Today if you hear His voice</a:t>
            </a:r>
            <a:r>
              <a:rPr lang="en-US" b="0" i="0" dirty="0">
                <a:solidFill>
                  <a:srgbClr val="000000"/>
                </a:solidFill>
                <a:effectLst/>
                <a:latin typeface="system-ui"/>
              </a:rPr>
              <a:t>, </a:t>
            </a:r>
            <a:r>
              <a:rPr lang="en-US" b="0" i="0" cap="small" dirty="0">
                <a:solidFill>
                  <a:srgbClr val="000000"/>
                </a:solidFill>
                <a:effectLst/>
                <a:latin typeface="system-ui"/>
              </a:rPr>
              <a:t>Do not harden your hearts</a:t>
            </a:r>
            <a:r>
              <a:rPr lang="en-US" b="0" i="0" dirty="0">
                <a:solidFill>
                  <a:srgbClr val="000000"/>
                </a:solidFill>
                <a:effectLst/>
                <a:latin typeface="system-ui"/>
              </a:rPr>
              <a:t>.” </a:t>
            </a:r>
            <a:r>
              <a:rPr lang="en-US" b="1" i="0" baseline="30000" dirty="0">
                <a:solidFill>
                  <a:srgbClr val="000000"/>
                </a:solidFill>
                <a:effectLst/>
                <a:latin typeface="system-ui"/>
              </a:rPr>
              <a:t>8 </a:t>
            </a:r>
            <a:r>
              <a:rPr lang="en-US" b="0" i="0" dirty="0">
                <a:solidFill>
                  <a:srgbClr val="000000"/>
                </a:solidFill>
                <a:effectLst/>
                <a:latin typeface="system-ui"/>
              </a:rPr>
              <a:t>For if Joshua had given them rest, He would not have spoken of another day after that. </a:t>
            </a:r>
            <a:r>
              <a:rPr lang="en-US" b="1" i="0" baseline="30000" dirty="0">
                <a:solidFill>
                  <a:srgbClr val="000000"/>
                </a:solidFill>
                <a:effectLst/>
                <a:latin typeface="system-ui"/>
              </a:rPr>
              <a:t>9 </a:t>
            </a:r>
            <a:r>
              <a:rPr lang="en-US" b="0" i="0" dirty="0">
                <a:solidFill>
                  <a:srgbClr val="000000"/>
                </a:solidFill>
                <a:effectLst/>
                <a:latin typeface="system-ui"/>
              </a:rPr>
              <a:t>So there remains a Sabbath rest for the people of God. </a:t>
            </a:r>
            <a:r>
              <a:rPr lang="en-US" b="1" i="0" baseline="30000" dirty="0">
                <a:solidFill>
                  <a:srgbClr val="000000"/>
                </a:solidFill>
                <a:effectLst/>
                <a:latin typeface="system-ui"/>
              </a:rPr>
              <a:t>10 </a:t>
            </a:r>
            <a:r>
              <a:rPr lang="en-US" b="0" i="0" dirty="0">
                <a:solidFill>
                  <a:srgbClr val="000000"/>
                </a:solidFill>
                <a:effectLst/>
                <a:latin typeface="system-ui"/>
              </a:rPr>
              <a:t>For the one who has entered His rest has himself also rested from his works, as God did from His. </a:t>
            </a:r>
            <a:r>
              <a:rPr lang="en-US" b="1" i="0" baseline="30000" dirty="0">
                <a:solidFill>
                  <a:srgbClr val="000000"/>
                </a:solidFill>
                <a:effectLst/>
                <a:latin typeface="system-ui"/>
              </a:rPr>
              <a:t>11 </a:t>
            </a:r>
            <a:r>
              <a:rPr lang="en-US" b="0" i="0" dirty="0">
                <a:solidFill>
                  <a:srgbClr val="000000"/>
                </a:solidFill>
                <a:effectLst/>
                <a:latin typeface="system-ui"/>
              </a:rPr>
              <a:t>Therefore let us be diligent to enter that rest, so that no one will fall, through </a:t>
            </a:r>
            <a:r>
              <a:rPr lang="en-US" b="0" i="1" dirty="0">
                <a:solidFill>
                  <a:srgbClr val="000000"/>
                </a:solidFill>
                <a:effectLst/>
                <a:latin typeface="system-ui"/>
              </a:rPr>
              <a:t>following</a:t>
            </a:r>
            <a:r>
              <a:rPr lang="en-US" b="0" i="0" dirty="0">
                <a:solidFill>
                  <a:srgbClr val="000000"/>
                </a:solidFill>
                <a:effectLst/>
                <a:latin typeface="system-ui"/>
              </a:rPr>
              <a:t> the same example of disobedience. </a:t>
            </a:r>
          </a:p>
          <a:p>
            <a:pPr>
              <a:spcBef>
                <a:spcPct val="0"/>
              </a:spcBef>
            </a:pPr>
            <a:endParaRPr lang="en-US" altLang="en-US" dirty="0"/>
          </a:p>
          <a:p>
            <a:pPr>
              <a:spcBef>
                <a:spcPct val="0"/>
              </a:spcBef>
            </a:pPr>
            <a:r>
              <a:rPr lang="en-US" altLang="en-US" dirty="0"/>
              <a:t>Rev 22:14	</a:t>
            </a:r>
            <a:r>
              <a:rPr lang="en-US" b="1" i="0" baseline="30000" dirty="0">
                <a:solidFill>
                  <a:srgbClr val="000000"/>
                </a:solidFill>
                <a:effectLst/>
                <a:latin typeface="system-ui"/>
              </a:rPr>
              <a:t> 	</a:t>
            </a:r>
            <a:r>
              <a:rPr lang="en-US" b="0" i="0" dirty="0">
                <a:solidFill>
                  <a:srgbClr val="000000"/>
                </a:solidFill>
                <a:effectLst/>
                <a:latin typeface="system-ui"/>
              </a:rPr>
              <a:t>Blessed are those who wash their robes, so that they may have the right to the tree of life, and may enter by the gates into the city. </a:t>
            </a:r>
          </a:p>
          <a:p>
            <a:pPr algn="l"/>
            <a:endParaRPr lang="en-US" altLang="en-US" b="0" i="0" dirty="0">
              <a:solidFill>
                <a:srgbClr val="000000"/>
              </a:solidFill>
              <a:effectLst/>
              <a:latin typeface="system-ui"/>
            </a:endParaRPr>
          </a:p>
          <a:p>
            <a:pPr algn="l"/>
            <a:r>
              <a:rPr lang="en-US" altLang="en-US" b="0" i="0" dirty="0">
                <a:solidFill>
                  <a:srgbClr val="000000"/>
                </a:solidFill>
                <a:effectLst/>
                <a:latin typeface="system-ui"/>
              </a:rPr>
              <a:t>Hebrews 10:35-39	</a:t>
            </a:r>
            <a:r>
              <a:rPr lang="en-US" b="0" i="0" dirty="0">
                <a:solidFill>
                  <a:srgbClr val="000000"/>
                </a:solidFill>
                <a:effectLst/>
                <a:latin typeface="system-ui"/>
              </a:rPr>
              <a:t>Therefore, do not throw away your confidence, which has a great reward. </a:t>
            </a:r>
            <a:r>
              <a:rPr lang="en-US" b="1" i="0" baseline="30000" dirty="0">
                <a:solidFill>
                  <a:srgbClr val="000000"/>
                </a:solidFill>
                <a:effectLst/>
                <a:latin typeface="system-ui"/>
              </a:rPr>
              <a:t>36 </a:t>
            </a:r>
            <a:r>
              <a:rPr lang="en-US" b="0" i="0" dirty="0">
                <a:solidFill>
                  <a:srgbClr val="000000"/>
                </a:solidFill>
                <a:effectLst/>
                <a:latin typeface="system-ui"/>
              </a:rPr>
              <a:t>For you have need of endurance, so that when you have done the will of God, you may receive what was promised. </a:t>
            </a:r>
            <a:r>
              <a:rPr lang="en-US" b="1" i="0" baseline="30000" dirty="0">
                <a:solidFill>
                  <a:srgbClr val="000000"/>
                </a:solidFill>
                <a:effectLst/>
                <a:latin typeface="system-ui"/>
              </a:rPr>
              <a:t>37 </a:t>
            </a:r>
            <a:r>
              <a:rPr lang="en-US" b="0" i="0" cap="small" dirty="0">
                <a:solidFill>
                  <a:srgbClr val="000000"/>
                </a:solidFill>
                <a:effectLst/>
                <a:latin typeface="system-ui"/>
              </a:rPr>
              <a:t>For yet in a very little while</a:t>
            </a:r>
            <a:r>
              <a:rPr lang="en-US" b="0" i="0" dirty="0">
                <a:solidFill>
                  <a:srgbClr val="000000"/>
                </a:solidFill>
                <a:effectLst/>
                <a:latin typeface="system-ui"/>
              </a:rPr>
              <a:t>, </a:t>
            </a:r>
            <a:r>
              <a:rPr lang="en-US" b="0" i="0" cap="small" dirty="0">
                <a:solidFill>
                  <a:srgbClr val="000000"/>
                </a:solidFill>
                <a:effectLst/>
                <a:latin typeface="system-ui"/>
              </a:rPr>
              <a:t>He who is coming will come, and will not delay</a:t>
            </a:r>
            <a:r>
              <a:rPr lang="en-US" b="0" i="0" dirty="0">
                <a:solidFill>
                  <a:srgbClr val="000000"/>
                </a:solidFill>
                <a:effectLst/>
                <a:latin typeface="system-ui"/>
              </a:rPr>
              <a:t>. </a:t>
            </a:r>
            <a:r>
              <a:rPr lang="en-US" b="1" i="0" baseline="30000" dirty="0">
                <a:solidFill>
                  <a:srgbClr val="000000"/>
                </a:solidFill>
                <a:effectLst/>
                <a:latin typeface="system-ui"/>
              </a:rPr>
              <a:t>38 </a:t>
            </a:r>
            <a:r>
              <a:rPr lang="en-US" b="0" i="0" cap="small" dirty="0">
                <a:solidFill>
                  <a:srgbClr val="000000"/>
                </a:solidFill>
                <a:effectLst/>
                <a:latin typeface="system-ui"/>
              </a:rPr>
              <a:t>But My righteous one shall live by faith</a:t>
            </a:r>
            <a:r>
              <a:rPr lang="en-US" b="0" i="0" dirty="0">
                <a:solidFill>
                  <a:srgbClr val="000000"/>
                </a:solidFill>
                <a:effectLst/>
                <a:latin typeface="system-ui"/>
              </a:rPr>
              <a:t>; </a:t>
            </a:r>
            <a:r>
              <a:rPr lang="en-US" b="0" i="0" cap="small" dirty="0">
                <a:solidFill>
                  <a:srgbClr val="000000"/>
                </a:solidFill>
                <a:effectLst/>
                <a:latin typeface="system-ui"/>
              </a:rPr>
              <a:t>And if he shrinks back, My soul has no pleasure in him</a:t>
            </a:r>
            <a:r>
              <a:rPr lang="en-US" b="0" i="0" dirty="0">
                <a:solidFill>
                  <a:srgbClr val="000000"/>
                </a:solidFill>
                <a:effectLst/>
                <a:latin typeface="system-ui"/>
              </a:rPr>
              <a:t>. </a:t>
            </a:r>
            <a:r>
              <a:rPr lang="en-US" b="1" i="0" baseline="30000" dirty="0">
                <a:solidFill>
                  <a:srgbClr val="000000"/>
                </a:solidFill>
                <a:effectLst/>
                <a:latin typeface="system-ui"/>
              </a:rPr>
              <a:t>39 </a:t>
            </a:r>
            <a:r>
              <a:rPr lang="en-US" b="0" i="0" dirty="0">
                <a:solidFill>
                  <a:srgbClr val="000000"/>
                </a:solidFill>
                <a:effectLst/>
                <a:latin typeface="system-ui"/>
              </a:rPr>
              <a:t>But we are not of those who shrink back to destruction, but of those who have faith to the preserving of the soul.</a:t>
            </a:r>
          </a:p>
          <a:p>
            <a:pPr algn="l"/>
            <a:endParaRPr lang="en-US" b="0" i="0" dirty="0">
              <a:solidFill>
                <a:srgbClr val="000000"/>
              </a:solidFill>
              <a:effectLst/>
              <a:latin typeface="system-ui"/>
            </a:endParaRPr>
          </a:p>
          <a:p>
            <a:pPr algn="l"/>
            <a:r>
              <a:rPr lang="en-US" b="0" i="0" dirty="0">
                <a:solidFill>
                  <a:srgbClr val="000000"/>
                </a:solidFill>
                <a:effectLst/>
                <a:latin typeface="system-ui"/>
              </a:rPr>
              <a:t>2 Peter 1:11		for in this way the entrance into the eternal kingdom of our Lord and Savior Jesus Christ will be abundantly supplied to you.</a:t>
            </a:r>
          </a:p>
          <a:p>
            <a:pPr>
              <a:spcBef>
                <a:spcPct val="0"/>
              </a:spcBef>
            </a:pPr>
            <a:endParaRPr lang="en-US" altLang="en-US" dirty="0"/>
          </a:p>
        </p:txBody>
      </p:sp>
      <p:sp>
        <p:nvSpPr>
          <p:cNvPr id="67588" name="Slide Number Placeholder 3">
            <a:extLst>
              <a:ext uri="{FF2B5EF4-FFF2-40B4-BE49-F238E27FC236}">
                <a16:creationId xmlns:a16="http://schemas.microsoft.com/office/drawing/2014/main" id="{1292090A-36EF-7741-964B-90459B829A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2EF54EBC-1F85-4A64-BCE7-86E79FEEAD75}" type="slidenum">
              <a:rPr lang="en-US" altLang="en-US">
                <a:latin typeface="Calibri" panose="020F0502020204030204" pitchFamily="34" charset="0"/>
              </a:rPr>
              <a:pPr/>
              <a:t>33</a:t>
            </a:fld>
            <a:endParaRPr lang="en-US" altLang="en-US">
              <a:latin typeface="Calibri" panose="020F0502020204030204" pitchFamily="34" charset="0"/>
            </a:endParaRPr>
          </a:p>
        </p:txBody>
      </p:sp>
      <p:sp>
        <p:nvSpPr>
          <p:cNvPr id="67589" name="Date Placeholder 4">
            <a:extLst>
              <a:ext uri="{FF2B5EF4-FFF2-40B4-BE49-F238E27FC236}">
                <a16:creationId xmlns:a16="http://schemas.microsoft.com/office/drawing/2014/main" id="{53ABEDB9-DCC6-C37C-12A5-6263E2FD6F9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67590" name="Footer Placeholder 5">
            <a:extLst>
              <a:ext uri="{FF2B5EF4-FFF2-40B4-BE49-F238E27FC236}">
                <a16:creationId xmlns:a16="http://schemas.microsoft.com/office/drawing/2014/main" id="{F561838F-AEA0-C45A-9BB5-B59043E14F5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0" i="0" u="sng" dirty="0">
                <a:solidFill>
                  <a:srgbClr val="000000"/>
                </a:solidFill>
                <a:effectLst/>
                <a:latin typeface="system-ui"/>
              </a:rPr>
              <a:t>2 Thes 2:14-15</a:t>
            </a:r>
            <a:r>
              <a:rPr lang="en-US" b="0" i="0" dirty="0">
                <a:solidFill>
                  <a:srgbClr val="000000"/>
                </a:solidFill>
                <a:effectLst/>
                <a:latin typeface="system-ui"/>
              </a:rPr>
              <a:t>	It was for this He called you through our gospel, that you may gain the glory of our Lord Jesus Christ. </a:t>
            </a:r>
            <a:r>
              <a:rPr lang="en-US" b="1" i="0" baseline="30000" dirty="0">
                <a:solidFill>
                  <a:srgbClr val="000000"/>
                </a:solidFill>
                <a:effectLst/>
                <a:latin typeface="system-ui"/>
              </a:rPr>
              <a:t>15 </a:t>
            </a:r>
            <a:r>
              <a:rPr lang="en-US" b="0" i="0" dirty="0">
                <a:solidFill>
                  <a:srgbClr val="000000"/>
                </a:solidFill>
                <a:effectLst/>
                <a:latin typeface="system-ui"/>
              </a:rPr>
              <a:t>So then, brethren, stand firm and hold to the traditions which you were taught, whether by word </a:t>
            </a:r>
            <a:r>
              <a:rPr lang="en-US" b="0" i="1" dirty="0">
                <a:solidFill>
                  <a:srgbClr val="000000"/>
                </a:solidFill>
                <a:effectLst/>
                <a:latin typeface="system-ui"/>
              </a:rPr>
              <a:t>of mouth</a:t>
            </a:r>
            <a:r>
              <a:rPr lang="en-US" b="0" i="0" dirty="0">
                <a:solidFill>
                  <a:srgbClr val="000000"/>
                </a:solidFill>
                <a:effectLst/>
                <a:latin typeface="system-ui"/>
              </a:rPr>
              <a:t> or by letter from us.</a:t>
            </a:r>
          </a:p>
          <a:p>
            <a:r>
              <a:rPr lang="en-US" b="0" i="0" u="sng" dirty="0">
                <a:solidFill>
                  <a:srgbClr val="000000"/>
                </a:solidFill>
                <a:effectLst/>
                <a:latin typeface="system-ui"/>
              </a:rPr>
              <a:t>James 1:21</a:t>
            </a:r>
            <a:r>
              <a:rPr lang="en-US" b="0" i="0" dirty="0">
                <a:solidFill>
                  <a:srgbClr val="000000"/>
                </a:solidFill>
                <a:effectLst/>
                <a:latin typeface="system-ui"/>
              </a:rPr>
              <a:t>		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a:t>
            </a:r>
          </a:p>
          <a:p>
            <a:r>
              <a:rPr lang="en-US" b="0" i="0" u="sng" dirty="0">
                <a:solidFill>
                  <a:srgbClr val="000000"/>
                </a:solidFill>
                <a:effectLst/>
                <a:latin typeface="system-ui"/>
              </a:rPr>
              <a:t>Hebrews 11:6</a:t>
            </a:r>
            <a:r>
              <a:rPr lang="en-US" b="0" i="0" dirty="0">
                <a:solidFill>
                  <a:srgbClr val="000000"/>
                </a:solidFill>
                <a:effectLst/>
                <a:latin typeface="system-ui"/>
              </a:rPr>
              <a:t>		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 </a:t>
            </a:r>
          </a:p>
          <a:p>
            <a:r>
              <a:rPr lang="en-US" b="0" i="0" u="sng" dirty="0">
                <a:solidFill>
                  <a:srgbClr val="000000"/>
                </a:solidFill>
                <a:effectLst/>
                <a:latin typeface="system-ui"/>
              </a:rPr>
              <a:t>John 8:24</a:t>
            </a:r>
            <a:r>
              <a:rPr lang="en-US" b="0" i="0" dirty="0">
                <a:solidFill>
                  <a:srgbClr val="000000"/>
                </a:solidFill>
                <a:effectLst/>
                <a:latin typeface="system-ui"/>
              </a:rPr>
              <a:t>		Therefore I said to you that you will die in your sins; for unless you believe that I am </a:t>
            </a:r>
            <a:r>
              <a:rPr lang="en-US" b="0" i="1" dirty="0">
                <a:solidFill>
                  <a:srgbClr val="000000"/>
                </a:solidFill>
                <a:effectLst/>
                <a:latin typeface="system-ui"/>
              </a:rPr>
              <a:t>He</a:t>
            </a:r>
            <a:r>
              <a:rPr lang="en-US" b="0" i="0" dirty="0">
                <a:solidFill>
                  <a:srgbClr val="000000"/>
                </a:solidFill>
                <a:effectLst/>
                <a:latin typeface="system-ui"/>
              </a:rPr>
              <a:t>, you will die in your sins.”</a:t>
            </a:r>
          </a:p>
          <a:p>
            <a:r>
              <a:rPr lang="en-US" b="0" i="0" u="sng" dirty="0">
                <a:solidFill>
                  <a:srgbClr val="000000"/>
                </a:solidFill>
                <a:effectLst/>
                <a:latin typeface="system-ui"/>
              </a:rPr>
              <a:t>Luke 13:3</a:t>
            </a:r>
            <a:r>
              <a:rPr lang="en-US" b="0" i="0" dirty="0">
                <a:solidFill>
                  <a:srgbClr val="000000"/>
                </a:solidFill>
                <a:effectLst/>
                <a:latin typeface="system-ui"/>
              </a:rPr>
              <a:t>		I tell you, no, but unless you repent, you will all likewise perish.</a:t>
            </a:r>
          </a:p>
          <a:p>
            <a:r>
              <a:rPr lang="en-US" b="0" i="0" u="sng" dirty="0">
                <a:solidFill>
                  <a:srgbClr val="000000"/>
                </a:solidFill>
                <a:effectLst/>
                <a:latin typeface="system-ui"/>
              </a:rPr>
              <a:t>Acts 17:30-31</a:t>
            </a:r>
            <a:r>
              <a:rPr lang="en-US" b="0" i="0" dirty="0">
                <a:solidFill>
                  <a:srgbClr val="000000"/>
                </a:solidFill>
                <a:effectLst/>
                <a:latin typeface="system-ui"/>
              </a:rPr>
              <a:t>		</a:t>
            </a:r>
            <a:r>
              <a:rPr lang="en-US" b="1" i="0" baseline="30000" dirty="0">
                <a:solidFill>
                  <a:srgbClr val="000000"/>
                </a:solidFill>
                <a:effectLst/>
                <a:latin typeface="system-ui"/>
              </a:rPr>
              <a:t>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p>
          <a:p>
            <a:r>
              <a:rPr lang="en-US" dirty="0"/>
              <a:t>Romans 10:10		</a:t>
            </a:r>
            <a:r>
              <a:rPr lang="en-US" b="1" i="0" baseline="30000" dirty="0">
                <a:solidFill>
                  <a:srgbClr val="000000"/>
                </a:solidFill>
                <a:effectLst/>
                <a:latin typeface="system-ui"/>
              </a:rPr>
              <a:t> </a:t>
            </a:r>
            <a:r>
              <a:rPr lang="en-US" b="0" i="0" dirty="0">
                <a:solidFill>
                  <a:srgbClr val="000000"/>
                </a:solidFill>
                <a:effectLst/>
                <a:latin typeface="system-ui"/>
              </a:rPr>
              <a:t>for with the heart a person believes, resulting in righteousness, and with the mouth he confesses, resulting in salvation.</a:t>
            </a:r>
          </a:p>
          <a:p>
            <a:r>
              <a:rPr lang="en-US" dirty="0"/>
              <a:t>Matt 10:32-33		</a:t>
            </a:r>
            <a:r>
              <a:rPr lang="en-US" b="1" i="0" baseline="30000" dirty="0">
                <a:solidFill>
                  <a:srgbClr val="000000"/>
                </a:solidFill>
                <a:effectLst/>
                <a:latin typeface="system-ui"/>
              </a:rPr>
              <a:t>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p>
          <a:p>
            <a:r>
              <a:rPr lang="en-US" b="0" i="0" dirty="0">
                <a:solidFill>
                  <a:srgbClr val="000000"/>
                </a:solidFill>
                <a:effectLst/>
                <a:latin typeface="system-ui"/>
              </a:rPr>
              <a:t>Mark 16:16		He who has believed and has been baptized shall be saved; but he who has disbelieved shall be condemned.</a:t>
            </a:r>
          </a:p>
          <a:p>
            <a:r>
              <a:rPr lang="en-US" b="0" i="0" dirty="0">
                <a:solidFill>
                  <a:srgbClr val="000000"/>
                </a:solidFill>
                <a:effectLst/>
                <a:latin typeface="system-ui"/>
              </a:rPr>
              <a:t>Acts 2:38		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a:t>
            </a:r>
          </a:p>
          <a:p>
            <a:r>
              <a:rPr lang="en-US" b="0" i="0" dirty="0">
                <a:solidFill>
                  <a:srgbClr val="000000"/>
                </a:solidFill>
                <a:effectLst/>
                <a:latin typeface="system-ui"/>
              </a:rPr>
              <a:t>Galatians 3:26-27	For you are all sons of God through faith in Christ Jesus. </a:t>
            </a:r>
            <a:r>
              <a:rPr lang="en-US" b="1" i="0" baseline="30000" dirty="0">
                <a:solidFill>
                  <a:srgbClr val="000000"/>
                </a:solidFill>
                <a:effectLst/>
                <a:latin typeface="system-ui"/>
              </a:rPr>
              <a:t>27 </a:t>
            </a:r>
            <a:r>
              <a:rPr lang="en-US" b="0" i="0" dirty="0">
                <a:solidFill>
                  <a:srgbClr val="000000"/>
                </a:solidFill>
                <a:effectLst/>
                <a:latin typeface="system-ui"/>
              </a:rPr>
              <a:t>For all of you who were baptized into Christ have clothed yourselves with Christ.</a:t>
            </a:r>
          </a:p>
          <a:p>
            <a:r>
              <a:rPr lang="en-US" b="0" i="0" dirty="0">
                <a:solidFill>
                  <a:srgbClr val="000000"/>
                </a:solidFill>
                <a:effectLst/>
                <a:latin typeface="system-ui"/>
              </a:rPr>
              <a:t>Romans 6:3-4		Or do you not know that all of us who have been baptized into Christ Jesus have been baptized into His death? </a:t>
            </a:r>
            <a:r>
              <a:rPr lang="en-US" b="1" i="0" baseline="30000" dirty="0">
                <a:solidFill>
                  <a:srgbClr val="000000"/>
                </a:solidFill>
                <a:effectLst/>
                <a:latin typeface="system-ui"/>
              </a:rPr>
              <a:t>4 </a:t>
            </a:r>
            <a:r>
              <a:rPr lang="en-US" b="0" i="0" dirty="0">
                <a:solidFill>
                  <a:srgbClr val="000000"/>
                </a:solidFill>
                <a:effectLst/>
                <a:latin typeface="system-ui"/>
              </a:rPr>
              <a:t>Therefore we have been buried with Him through baptism into death, so that as Christ was raised from the dead through the glory of the Father, so we too might walk in newness of life.</a:t>
            </a:r>
          </a:p>
          <a:p>
            <a:r>
              <a:rPr lang="en-US" b="0" i="0" dirty="0">
                <a:solidFill>
                  <a:srgbClr val="000000"/>
                </a:solidFill>
                <a:effectLst/>
                <a:latin typeface="system-ui"/>
              </a:rPr>
              <a:t>Matt 7:21		“Not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a:t>
            </a:r>
          </a:p>
          <a:p>
            <a:r>
              <a:rPr lang="en-US" b="0" i="0" dirty="0">
                <a:solidFill>
                  <a:srgbClr val="000000"/>
                </a:solidFill>
                <a:effectLst/>
                <a:latin typeface="system-ui"/>
              </a:rPr>
              <a:t>Revelation 2:10	Be faithful until death, and I will give you the crown of life.</a:t>
            </a:r>
          </a:p>
          <a:p>
            <a:r>
              <a:rPr lang="en-US" b="0" i="0" dirty="0">
                <a:solidFill>
                  <a:srgbClr val="000000"/>
                </a:solidFill>
                <a:effectLst/>
                <a:latin typeface="system-ui"/>
              </a:rPr>
              <a:t>Hebrews 3:12		Take care, brethren, that there not be in any one of you an evil, unbelieving heart that falls away from the living God. </a:t>
            </a:r>
            <a:endParaRPr lang="en-US" dirty="0"/>
          </a:p>
        </p:txBody>
      </p:sp>
      <p:sp>
        <p:nvSpPr>
          <p:cNvPr id="4" name="Date Placeholder 3"/>
          <p:cNvSpPr>
            <a:spLocks noGrp="1"/>
          </p:cNvSpPr>
          <p:nvPr>
            <p:ph type="dt" idx="1"/>
          </p:nvPr>
        </p:nvSpPr>
        <p:spPr/>
        <p:txBody>
          <a:bodyPr/>
          <a:lstStyle/>
          <a:p>
            <a:pPr>
              <a:defRPr/>
            </a:pPr>
            <a:r>
              <a:rPr lang="en-US"/>
              <a:t>8/9/2015 pm</a:t>
            </a:r>
          </a:p>
        </p:txBody>
      </p:sp>
      <p:sp>
        <p:nvSpPr>
          <p:cNvPr id="5" name="Footer Placeholder 4"/>
          <p:cNvSpPr>
            <a:spLocks noGrp="1"/>
          </p:cNvSpPr>
          <p:nvPr>
            <p:ph type="ftr" sz="quarter" idx="4"/>
          </p:nvPr>
        </p:nvSpPr>
        <p:spPr/>
        <p:txBody>
          <a:bodyPr/>
          <a:lstStyle/>
          <a:p>
            <a:pPr>
              <a:defRPr/>
            </a:pPr>
            <a:r>
              <a:rPr lang="en-US"/>
              <a:t>Micky Galloway</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34</a:t>
            </a:fld>
            <a:endParaRPr lang="en-US" altLang="en-US"/>
          </a:p>
        </p:txBody>
      </p:sp>
    </p:spTree>
    <p:extLst>
      <p:ext uri="{BB962C8B-B14F-4D97-AF65-F5344CB8AC3E}">
        <p14:creationId xmlns:p14="http://schemas.microsoft.com/office/powerpoint/2010/main" val="775355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681150F1-49F1-674D-C93B-2A4B46CC52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05D530AD-5177-EBEE-65E3-9DBE5F5334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Heb 6:19-20</a:t>
            </a:r>
          </a:p>
          <a:p>
            <a:pPr>
              <a:spcBef>
                <a:spcPct val="0"/>
              </a:spcBef>
            </a:pPr>
            <a:r>
              <a:rPr lang="en-US" altLang="en-US"/>
              <a:t>This hope we have as an anchor of the soul, a hope both sure and steadfast and one which enters within the veil, 20 where Jesus has entered as a forerunner for us, having become a high priest forever according to the order of Melchizedek. </a:t>
            </a:r>
          </a:p>
          <a:p>
            <a:pPr>
              <a:spcBef>
                <a:spcPct val="0"/>
              </a:spcBef>
            </a:pPr>
            <a:endParaRPr lang="en-US" altLang="en-US"/>
          </a:p>
        </p:txBody>
      </p:sp>
      <p:sp>
        <p:nvSpPr>
          <p:cNvPr id="40964" name="Slide Number Placeholder 3">
            <a:extLst>
              <a:ext uri="{FF2B5EF4-FFF2-40B4-BE49-F238E27FC236}">
                <a16:creationId xmlns:a16="http://schemas.microsoft.com/office/drawing/2014/main" id="{970758FC-DD7E-35CD-5A48-C1948040A4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ACEA3D05-6886-49DB-8B4F-C5436A29ABE5}" type="slidenum">
              <a:rPr lang="en-US" altLang="en-US">
                <a:latin typeface="Calibri" panose="020F0502020204030204" pitchFamily="34" charset="0"/>
              </a:rPr>
              <a:pPr/>
              <a:t>4</a:t>
            </a:fld>
            <a:endParaRPr lang="en-US" altLang="en-US">
              <a:latin typeface="Calibri" panose="020F0502020204030204" pitchFamily="34" charset="0"/>
            </a:endParaRPr>
          </a:p>
        </p:txBody>
      </p:sp>
      <p:sp>
        <p:nvSpPr>
          <p:cNvPr id="40965" name="Date Placeholder 4">
            <a:extLst>
              <a:ext uri="{FF2B5EF4-FFF2-40B4-BE49-F238E27FC236}">
                <a16:creationId xmlns:a16="http://schemas.microsoft.com/office/drawing/2014/main" id="{E01A0A97-204B-D3C2-343B-0A02F102526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0966" name="Footer Placeholder 5">
            <a:extLst>
              <a:ext uri="{FF2B5EF4-FFF2-40B4-BE49-F238E27FC236}">
                <a16:creationId xmlns:a16="http://schemas.microsoft.com/office/drawing/2014/main" id="{29237123-40CA-57BE-6BFF-876FDBE0EC8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E1F3426E-271C-B904-8A1C-68C8DCEF90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12AB351A-7406-41D0-FB12-8EC2DFD380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How will we see? We must turn to God’s word!</a:t>
            </a:r>
          </a:p>
        </p:txBody>
      </p:sp>
      <p:sp>
        <p:nvSpPr>
          <p:cNvPr id="41988" name="Slide Number Placeholder 3">
            <a:extLst>
              <a:ext uri="{FF2B5EF4-FFF2-40B4-BE49-F238E27FC236}">
                <a16:creationId xmlns:a16="http://schemas.microsoft.com/office/drawing/2014/main" id="{EAABC5BA-5901-0531-CF32-0258C79DDB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C9DCD192-4AE8-4470-B016-28E8271026CB}" type="slidenum">
              <a:rPr lang="en-US" altLang="en-US">
                <a:latin typeface="Calibri" panose="020F0502020204030204" pitchFamily="34" charset="0"/>
              </a:rPr>
              <a:pPr/>
              <a:t>5</a:t>
            </a:fld>
            <a:endParaRPr lang="en-US" altLang="en-US">
              <a:latin typeface="Calibri" panose="020F0502020204030204" pitchFamily="34" charset="0"/>
            </a:endParaRPr>
          </a:p>
        </p:txBody>
      </p:sp>
      <p:sp>
        <p:nvSpPr>
          <p:cNvPr id="41989" name="Date Placeholder 4">
            <a:extLst>
              <a:ext uri="{FF2B5EF4-FFF2-40B4-BE49-F238E27FC236}">
                <a16:creationId xmlns:a16="http://schemas.microsoft.com/office/drawing/2014/main" id="{46C3E403-8483-4A39-12A3-0B3A12437F6F}"/>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1990" name="Footer Placeholder 5">
            <a:extLst>
              <a:ext uri="{FF2B5EF4-FFF2-40B4-BE49-F238E27FC236}">
                <a16:creationId xmlns:a16="http://schemas.microsoft.com/office/drawing/2014/main" id="{86B8BE1C-CAC8-59F9-6187-EE29E67ADE7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0F978FF3-DA3B-2432-244D-E14818BE58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2D4EF2C4-D10B-D7AC-F514-A40665EFF5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3012" name="Slide Number Placeholder 3">
            <a:extLst>
              <a:ext uri="{FF2B5EF4-FFF2-40B4-BE49-F238E27FC236}">
                <a16:creationId xmlns:a16="http://schemas.microsoft.com/office/drawing/2014/main" id="{A7597848-EB6D-68C8-AC5C-63A839B907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8F598B18-E89A-415E-A4D2-394AB0F76014}" type="slidenum">
              <a:rPr lang="en-US" altLang="en-US">
                <a:latin typeface="Calibri" panose="020F0502020204030204" pitchFamily="34" charset="0"/>
              </a:rPr>
              <a:pPr/>
              <a:t>6</a:t>
            </a:fld>
            <a:endParaRPr lang="en-US" altLang="en-US">
              <a:latin typeface="Calibri" panose="020F0502020204030204" pitchFamily="34" charset="0"/>
            </a:endParaRPr>
          </a:p>
        </p:txBody>
      </p:sp>
      <p:sp>
        <p:nvSpPr>
          <p:cNvPr id="43013" name="Date Placeholder 4">
            <a:extLst>
              <a:ext uri="{FF2B5EF4-FFF2-40B4-BE49-F238E27FC236}">
                <a16:creationId xmlns:a16="http://schemas.microsoft.com/office/drawing/2014/main" id="{85E6AB16-128D-15FB-7510-FAA7F327864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3014" name="Footer Placeholder 5">
            <a:extLst>
              <a:ext uri="{FF2B5EF4-FFF2-40B4-BE49-F238E27FC236}">
                <a16:creationId xmlns:a16="http://schemas.microsoft.com/office/drawing/2014/main" id="{59765E72-8AE0-EAB2-F631-5FF9763DE44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09FDA367-F187-EDAE-916E-5C914C8BFD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59F5AF1E-CED3-47C4-428F-4B9A519450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Like comparing the weight of an elephant and a large weight like a brick – not worthy to be compared. </a:t>
            </a:r>
          </a:p>
        </p:txBody>
      </p:sp>
      <p:sp>
        <p:nvSpPr>
          <p:cNvPr id="44036" name="Slide Number Placeholder 3">
            <a:extLst>
              <a:ext uri="{FF2B5EF4-FFF2-40B4-BE49-F238E27FC236}">
                <a16:creationId xmlns:a16="http://schemas.microsoft.com/office/drawing/2014/main" id="{87DB9433-D7DA-B4F6-F94C-EDE5844369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8EFC25E5-B860-44B6-B2DE-B5B58A86A177}" type="slidenum">
              <a:rPr lang="en-US" altLang="en-US">
                <a:latin typeface="Calibri" panose="020F0502020204030204" pitchFamily="34" charset="0"/>
              </a:rPr>
              <a:pPr/>
              <a:t>7</a:t>
            </a:fld>
            <a:endParaRPr lang="en-US" altLang="en-US">
              <a:latin typeface="Calibri" panose="020F0502020204030204" pitchFamily="34" charset="0"/>
            </a:endParaRPr>
          </a:p>
        </p:txBody>
      </p:sp>
      <p:sp>
        <p:nvSpPr>
          <p:cNvPr id="44037" name="Date Placeholder 4">
            <a:extLst>
              <a:ext uri="{FF2B5EF4-FFF2-40B4-BE49-F238E27FC236}">
                <a16:creationId xmlns:a16="http://schemas.microsoft.com/office/drawing/2014/main" id="{BC8358CC-9E98-00A8-6C88-DA5DE3840DF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4038" name="Footer Placeholder 5">
            <a:extLst>
              <a:ext uri="{FF2B5EF4-FFF2-40B4-BE49-F238E27FC236}">
                <a16:creationId xmlns:a16="http://schemas.microsoft.com/office/drawing/2014/main" id="{570B8501-5173-A692-5056-C01C3C04C63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C20452D-EFD9-F43E-A471-BBCC3402AF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9B9DAB5-691D-FC83-330F-62CF3FADCA3E}"/>
              </a:ext>
            </a:extLst>
          </p:cNvPr>
          <p:cNvSpPr>
            <a:spLocks noGrp="1"/>
          </p:cNvSpPr>
          <p:nvPr>
            <p:ph type="body" idx="1"/>
          </p:nvPr>
        </p:nvSpPr>
        <p:spPr/>
        <p:txBody>
          <a:bodyPr wrap="square" numCol="1" anchor="t" anchorCtr="0" compatLnSpc="1">
            <a:prstTxWarp prst="textNoShape">
              <a:avLst/>
            </a:prstTxWarp>
          </a:bodyPr>
          <a:lstStyle/>
          <a:p>
            <a:pPr>
              <a:lnSpc>
                <a:spcPct val="90000"/>
              </a:lnSpc>
              <a:spcBef>
                <a:spcPct val="0"/>
              </a:spcBef>
            </a:pPr>
            <a:r>
              <a:rPr lang="en-US" b="1" i="0" baseline="30000" dirty="0">
                <a:solidFill>
                  <a:srgbClr val="000000"/>
                </a:solidFill>
                <a:effectLst/>
                <a:latin typeface="system-ui"/>
              </a:rPr>
              <a:t>17 </a:t>
            </a:r>
            <a:r>
              <a:rPr lang="en-US" b="0" i="0" dirty="0">
                <a:solidFill>
                  <a:srgbClr val="000000"/>
                </a:solidFill>
                <a:effectLst/>
                <a:latin typeface="system-ui"/>
              </a:rPr>
              <a:t>For momentary, light affliction is producing for us an eternal weight of glory far beyond all comparison, </a:t>
            </a:r>
            <a:r>
              <a:rPr lang="en-US" b="1" i="0" baseline="30000" dirty="0">
                <a:solidFill>
                  <a:srgbClr val="000000"/>
                </a:solidFill>
                <a:effectLst/>
                <a:latin typeface="system-ui"/>
              </a:rPr>
              <a:t>18 </a:t>
            </a:r>
            <a:r>
              <a:rPr lang="en-US" b="0" i="0" dirty="0">
                <a:solidFill>
                  <a:srgbClr val="000000"/>
                </a:solidFill>
                <a:effectLst/>
                <a:latin typeface="system-ui"/>
              </a:rPr>
              <a:t>while we look not at the things which are seen, but at the things which are not seen; for the things which are seen are temporal, but the things which are not seen are eternal.</a:t>
            </a:r>
          </a:p>
          <a:p>
            <a:pPr>
              <a:lnSpc>
                <a:spcPct val="90000"/>
              </a:lnSpc>
              <a:spcBef>
                <a:spcPct val="0"/>
              </a:spcBef>
            </a:pPr>
            <a:endParaRPr lang="en-US" altLang="en-US" dirty="0">
              <a:solidFill>
                <a:srgbClr val="000000"/>
              </a:solidFill>
              <a:latin typeface="system-ui"/>
            </a:endParaRPr>
          </a:p>
          <a:p>
            <a:pPr>
              <a:lnSpc>
                <a:spcPct val="90000"/>
              </a:lnSpc>
              <a:spcBef>
                <a:spcPct val="0"/>
              </a:spcBef>
            </a:pPr>
            <a:r>
              <a:rPr lang="en-US" altLang="en-US" dirty="0"/>
              <a:t>Before we put our life on the line, can we be sure of what we’re competing for?</a:t>
            </a:r>
          </a:p>
          <a:p>
            <a:pPr>
              <a:lnSpc>
                <a:spcPct val="90000"/>
              </a:lnSpc>
              <a:spcBef>
                <a:spcPct val="0"/>
              </a:spcBef>
            </a:pPr>
            <a:r>
              <a:rPr lang="en-US" altLang="en-US" dirty="0"/>
              <a:t>Before the Olympic athlete gives everything he has to train, he needs to know the goal – certificate completion or gold medal?</a:t>
            </a:r>
          </a:p>
          <a:p>
            <a:pPr>
              <a:lnSpc>
                <a:spcPct val="90000"/>
              </a:lnSpc>
              <a:spcBef>
                <a:spcPct val="0"/>
              </a:spcBef>
            </a:pPr>
            <a:endParaRPr lang="en-US" altLang="en-US" dirty="0"/>
          </a:p>
          <a:p>
            <a:pPr>
              <a:lnSpc>
                <a:spcPct val="90000"/>
              </a:lnSpc>
              <a:spcBef>
                <a:spcPct val="0"/>
              </a:spcBef>
            </a:pPr>
            <a:r>
              <a:rPr lang="en-US" altLang="en-US" dirty="0" err="1"/>
              <a:t>Huperbole</a:t>
            </a:r>
            <a:r>
              <a:rPr lang="en-US" altLang="en-US" dirty="0"/>
              <a:t> – from where we get the English word “hyperbole” which refers to an exaggeration which goes far beyond truth or reality.</a:t>
            </a:r>
          </a:p>
          <a:p>
            <a:pPr>
              <a:lnSpc>
                <a:spcPct val="90000"/>
              </a:lnSpc>
              <a:spcBef>
                <a:spcPct val="0"/>
              </a:spcBef>
            </a:pPr>
            <a:endParaRPr lang="en-US" altLang="en-US" dirty="0"/>
          </a:p>
          <a:p>
            <a:pPr marL="0" lvl="1">
              <a:lnSpc>
                <a:spcPct val="90000"/>
              </a:lnSpc>
              <a:spcBef>
                <a:spcPts val="1947"/>
              </a:spcBef>
            </a:pPr>
            <a:r>
              <a:rPr lang="en-US" altLang="en-US" dirty="0"/>
              <a:t>Paul continually made comparisons and put the events in life on the scales to compare with heaven. </a:t>
            </a:r>
            <a:r>
              <a:rPr lang="en-US" altLang="en-US" b="1" dirty="0">
                <a:solidFill>
                  <a:srgbClr val="376092"/>
                </a:solidFill>
              </a:rPr>
              <a:t>Do I do that?</a:t>
            </a:r>
          </a:p>
          <a:p>
            <a:pPr>
              <a:lnSpc>
                <a:spcPct val="90000"/>
              </a:lnSpc>
              <a:spcBef>
                <a:spcPct val="0"/>
              </a:spcBef>
            </a:pPr>
            <a:endParaRPr lang="en-US" altLang="en-US" sz="1100" dirty="0"/>
          </a:p>
          <a:p>
            <a:pPr>
              <a:lnSpc>
                <a:spcPct val="90000"/>
              </a:lnSpc>
              <a:spcBef>
                <a:spcPct val="0"/>
              </a:spcBef>
            </a:pPr>
            <a:endParaRPr lang="en-US" altLang="en-US" sz="1100" dirty="0"/>
          </a:p>
        </p:txBody>
      </p:sp>
      <p:sp>
        <p:nvSpPr>
          <p:cNvPr id="45060" name="Slide Number Placeholder 3">
            <a:extLst>
              <a:ext uri="{FF2B5EF4-FFF2-40B4-BE49-F238E27FC236}">
                <a16:creationId xmlns:a16="http://schemas.microsoft.com/office/drawing/2014/main" id="{57A0A258-5E9D-6B27-946E-CB918BC2C1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E2A53A48-2875-41CB-A506-437624CB6C91}" type="slidenum">
              <a:rPr lang="en-US" altLang="en-US">
                <a:latin typeface="Calibri" panose="020F0502020204030204" pitchFamily="34" charset="0"/>
              </a:rPr>
              <a:pPr/>
              <a:t>8</a:t>
            </a:fld>
            <a:endParaRPr lang="en-US" altLang="en-US">
              <a:latin typeface="Calibri" panose="020F0502020204030204" pitchFamily="34" charset="0"/>
            </a:endParaRPr>
          </a:p>
        </p:txBody>
      </p:sp>
      <p:sp>
        <p:nvSpPr>
          <p:cNvPr id="45061" name="Date Placeholder 4">
            <a:extLst>
              <a:ext uri="{FF2B5EF4-FFF2-40B4-BE49-F238E27FC236}">
                <a16:creationId xmlns:a16="http://schemas.microsoft.com/office/drawing/2014/main" id="{0322ADF5-D50C-9A9C-952A-197661F835EF}"/>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5062" name="Footer Placeholder 5">
            <a:extLst>
              <a:ext uri="{FF2B5EF4-FFF2-40B4-BE49-F238E27FC236}">
                <a16:creationId xmlns:a16="http://schemas.microsoft.com/office/drawing/2014/main" id="{C8B3459A-D4E7-5794-ABCA-28F1096E669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27F3702-2DD1-955C-8699-592B49C9A9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C26FF97C-068D-84D0-D35B-8A1944B69C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r>
              <a:rPr lang="en-US" b="0" i="0" dirty="0">
                <a:solidFill>
                  <a:srgbClr val="000000"/>
                </a:solidFill>
                <a:effectLst/>
                <a:latin typeface="system-ui"/>
              </a:rPr>
              <a:t>Philippians 1:19-26	For I know that this will turn out for my deliverance through your prayers and the provision of the Spirit of Jesus Christ, </a:t>
            </a:r>
            <a:r>
              <a:rPr lang="en-US" b="1" i="0" baseline="30000" dirty="0">
                <a:solidFill>
                  <a:srgbClr val="000000"/>
                </a:solidFill>
                <a:effectLst/>
                <a:latin typeface="system-ui"/>
              </a:rPr>
              <a:t>20 </a:t>
            </a:r>
            <a:r>
              <a:rPr lang="en-US" b="0" i="0" dirty="0">
                <a:solidFill>
                  <a:srgbClr val="000000"/>
                </a:solidFill>
                <a:effectLst/>
                <a:latin typeface="system-ui"/>
              </a:rPr>
              <a:t>according to my earnest expectation and hope, that I will not be put to shame in anything, but </a:t>
            </a:r>
            <a:r>
              <a:rPr lang="en-US" b="0" i="1" dirty="0">
                <a:solidFill>
                  <a:srgbClr val="000000"/>
                </a:solidFill>
                <a:effectLst/>
                <a:latin typeface="system-ui"/>
              </a:rPr>
              <a:t>that</a:t>
            </a:r>
            <a:r>
              <a:rPr lang="en-US" b="0" i="0" dirty="0">
                <a:solidFill>
                  <a:srgbClr val="000000"/>
                </a:solidFill>
                <a:effectLst/>
                <a:latin typeface="system-ui"/>
              </a:rPr>
              <a:t> with all boldness, Christ will even now, as always, be exalted in my body, whether by life or by death. </a:t>
            </a:r>
            <a:r>
              <a:rPr lang="en-US" b="1" i="0" baseline="30000" dirty="0">
                <a:solidFill>
                  <a:srgbClr val="000000"/>
                </a:solidFill>
                <a:effectLst/>
                <a:latin typeface="system-ui"/>
              </a:rPr>
              <a:t>21 </a:t>
            </a:r>
            <a:r>
              <a:rPr lang="en-US" b="0" i="0" dirty="0">
                <a:solidFill>
                  <a:srgbClr val="000000"/>
                </a:solidFill>
                <a:effectLst/>
                <a:latin typeface="system-ui"/>
              </a:rPr>
              <a:t>For to me, to live is Christ and to die is gain. </a:t>
            </a:r>
            <a:r>
              <a:rPr lang="en-US" b="1" i="0" baseline="30000" dirty="0">
                <a:solidFill>
                  <a:srgbClr val="000000"/>
                </a:solidFill>
                <a:effectLst/>
                <a:latin typeface="system-ui"/>
              </a:rPr>
              <a:t>22 </a:t>
            </a:r>
            <a:r>
              <a:rPr lang="en-US" b="0" i="0" dirty="0">
                <a:solidFill>
                  <a:srgbClr val="000000"/>
                </a:solidFill>
                <a:effectLst/>
                <a:latin typeface="system-ui"/>
              </a:rPr>
              <a:t>But if </a:t>
            </a:r>
            <a:r>
              <a:rPr lang="en-US" b="0" i="1" dirty="0">
                <a:solidFill>
                  <a:srgbClr val="000000"/>
                </a:solidFill>
                <a:effectLst/>
                <a:latin typeface="system-ui"/>
              </a:rPr>
              <a:t>I am</a:t>
            </a:r>
            <a:r>
              <a:rPr lang="en-US" b="0" i="0" dirty="0">
                <a:solidFill>
                  <a:srgbClr val="000000"/>
                </a:solidFill>
                <a:effectLst/>
                <a:latin typeface="system-ui"/>
              </a:rPr>
              <a:t> to live </a:t>
            </a:r>
            <a:r>
              <a:rPr lang="en-US" b="0" i="1" dirty="0">
                <a:solidFill>
                  <a:srgbClr val="000000"/>
                </a:solidFill>
                <a:effectLst/>
                <a:latin typeface="system-ui"/>
              </a:rPr>
              <a:t>on</a:t>
            </a:r>
            <a:r>
              <a:rPr lang="en-US" b="0" i="0" dirty="0">
                <a:solidFill>
                  <a:srgbClr val="000000"/>
                </a:solidFill>
                <a:effectLst/>
                <a:latin typeface="system-ui"/>
              </a:rPr>
              <a:t> in the flesh, this </a:t>
            </a:r>
            <a:r>
              <a:rPr lang="en-US" b="0" i="1" dirty="0">
                <a:solidFill>
                  <a:srgbClr val="000000"/>
                </a:solidFill>
                <a:effectLst/>
                <a:latin typeface="system-ui"/>
              </a:rPr>
              <a:t>will mean</a:t>
            </a:r>
            <a:r>
              <a:rPr lang="en-US" b="0" i="0" dirty="0">
                <a:solidFill>
                  <a:srgbClr val="000000"/>
                </a:solidFill>
                <a:effectLst/>
                <a:latin typeface="system-ui"/>
              </a:rPr>
              <a:t> fruitful labor for me; and I do not know which to choose. </a:t>
            </a:r>
            <a:r>
              <a:rPr lang="en-US" b="1" i="0" baseline="30000" dirty="0">
                <a:solidFill>
                  <a:srgbClr val="000000"/>
                </a:solidFill>
                <a:effectLst/>
                <a:latin typeface="system-ui"/>
              </a:rPr>
              <a:t>23 </a:t>
            </a:r>
            <a:r>
              <a:rPr lang="en-US" b="0" i="0" dirty="0">
                <a:solidFill>
                  <a:srgbClr val="000000"/>
                </a:solidFill>
                <a:effectLst/>
                <a:latin typeface="system-ui"/>
              </a:rPr>
              <a:t>But I am hard-pressed from both </a:t>
            </a:r>
            <a:r>
              <a:rPr lang="en-US" b="0" i="1" dirty="0">
                <a:solidFill>
                  <a:srgbClr val="000000"/>
                </a:solidFill>
                <a:effectLst/>
                <a:latin typeface="system-ui"/>
              </a:rPr>
              <a:t>directions</a:t>
            </a:r>
            <a:r>
              <a:rPr lang="en-US" b="0" i="0" dirty="0">
                <a:solidFill>
                  <a:srgbClr val="000000"/>
                </a:solidFill>
                <a:effectLst/>
                <a:latin typeface="system-ui"/>
              </a:rPr>
              <a:t>, having the desire to depart and be with Christ, for </a:t>
            </a:r>
            <a:r>
              <a:rPr lang="en-US" b="0" i="1" dirty="0">
                <a:solidFill>
                  <a:srgbClr val="000000"/>
                </a:solidFill>
                <a:effectLst/>
                <a:latin typeface="system-ui"/>
              </a:rPr>
              <a:t>that</a:t>
            </a:r>
            <a:r>
              <a:rPr lang="en-US" b="0" i="0" dirty="0">
                <a:solidFill>
                  <a:srgbClr val="000000"/>
                </a:solidFill>
                <a:effectLst/>
                <a:latin typeface="system-ui"/>
              </a:rPr>
              <a:t> is very much better; </a:t>
            </a:r>
            <a:r>
              <a:rPr lang="en-US" b="1" i="0" baseline="30000" dirty="0">
                <a:solidFill>
                  <a:srgbClr val="000000"/>
                </a:solidFill>
                <a:effectLst/>
                <a:latin typeface="system-ui"/>
              </a:rPr>
              <a:t>24 </a:t>
            </a:r>
            <a:r>
              <a:rPr lang="en-US" b="0" i="0" dirty="0">
                <a:solidFill>
                  <a:srgbClr val="000000"/>
                </a:solidFill>
                <a:effectLst/>
                <a:latin typeface="system-ui"/>
              </a:rPr>
              <a:t>yet to remain on in the flesh is more necessary for your sake. </a:t>
            </a:r>
            <a:r>
              <a:rPr lang="en-US" b="1" i="0" baseline="30000" dirty="0">
                <a:solidFill>
                  <a:srgbClr val="000000"/>
                </a:solidFill>
                <a:effectLst/>
                <a:latin typeface="system-ui"/>
              </a:rPr>
              <a:t>25 </a:t>
            </a:r>
            <a:r>
              <a:rPr lang="en-US" b="0" i="0" dirty="0">
                <a:solidFill>
                  <a:srgbClr val="000000"/>
                </a:solidFill>
                <a:effectLst/>
                <a:latin typeface="system-ui"/>
              </a:rPr>
              <a:t>Convinced of this, I know that I will remain and continue with you all for your progress and joy in the faith, </a:t>
            </a:r>
            <a:r>
              <a:rPr lang="en-US" b="1" i="0" baseline="30000" dirty="0">
                <a:solidFill>
                  <a:srgbClr val="000000"/>
                </a:solidFill>
                <a:effectLst/>
                <a:latin typeface="system-ui"/>
              </a:rPr>
              <a:t>26 </a:t>
            </a:r>
            <a:r>
              <a:rPr lang="en-US" b="0" i="0" dirty="0">
                <a:solidFill>
                  <a:srgbClr val="000000"/>
                </a:solidFill>
                <a:effectLst/>
                <a:latin typeface="system-ui"/>
              </a:rPr>
              <a:t>so that your proud confidence in me may abound in Christ Jesus through my coming to you again.</a:t>
            </a:r>
          </a:p>
          <a:p>
            <a:pPr>
              <a:spcBef>
                <a:spcPct val="0"/>
              </a:spcBef>
            </a:pPr>
            <a:endParaRPr lang="en-US" altLang="en-US" dirty="0"/>
          </a:p>
        </p:txBody>
      </p:sp>
      <p:sp>
        <p:nvSpPr>
          <p:cNvPr id="46084" name="Slide Number Placeholder 3">
            <a:extLst>
              <a:ext uri="{FF2B5EF4-FFF2-40B4-BE49-F238E27FC236}">
                <a16:creationId xmlns:a16="http://schemas.microsoft.com/office/drawing/2014/main" id="{70DE5304-9417-2BFB-DA2A-C6BCB47979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0808317E-9F5B-4FE0-B4BA-75443E693F66}" type="slidenum">
              <a:rPr lang="en-US" altLang="en-US">
                <a:latin typeface="Calibri" panose="020F0502020204030204" pitchFamily="34" charset="0"/>
              </a:rPr>
              <a:pPr/>
              <a:t>9</a:t>
            </a:fld>
            <a:endParaRPr lang="en-US" altLang="en-US">
              <a:latin typeface="Calibri" panose="020F0502020204030204" pitchFamily="34" charset="0"/>
            </a:endParaRPr>
          </a:p>
        </p:txBody>
      </p:sp>
      <p:sp>
        <p:nvSpPr>
          <p:cNvPr id="46085" name="Date Placeholder 4">
            <a:extLst>
              <a:ext uri="{FF2B5EF4-FFF2-40B4-BE49-F238E27FC236}">
                <a16:creationId xmlns:a16="http://schemas.microsoft.com/office/drawing/2014/main" id="{3A66722C-8908-CBDF-A1AE-B7D6527C22DD}"/>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11/17/2024 am</a:t>
            </a:r>
          </a:p>
        </p:txBody>
      </p:sp>
      <p:sp>
        <p:nvSpPr>
          <p:cNvPr id="46086" name="Footer Placeholder 5">
            <a:extLst>
              <a:ext uri="{FF2B5EF4-FFF2-40B4-BE49-F238E27FC236}">
                <a16:creationId xmlns:a16="http://schemas.microsoft.com/office/drawing/2014/main" id="{5B32985F-89E7-4384-76D6-FC7095BEFE1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2" name="Picture 13" descr="heaven.jpg">
            <a:extLst>
              <a:ext uri="{FF2B5EF4-FFF2-40B4-BE49-F238E27FC236}">
                <a16:creationId xmlns:a16="http://schemas.microsoft.com/office/drawing/2014/main" id="{0FF4CDFC-57D5-8B76-A5DE-EB5E658536D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75"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3" name="Date Placeholder 29">
            <a:extLst>
              <a:ext uri="{FF2B5EF4-FFF2-40B4-BE49-F238E27FC236}">
                <a16:creationId xmlns:a16="http://schemas.microsoft.com/office/drawing/2014/main" id="{4BFC6422-B302-ADB5-C438-4A9FA899C00B}"/>
              </a:ext>
            </a:extLst>
          </p:cNvPr>
          <p:cNvSpPr>
            <a:spLocks noGrp="1"/>
          </p:cNvSpPr>
          <p:nvPr>
            <p:ph type="dt" sz="half" idx="10"/>
          </p:nvPr>
        </p:nvSpPr>
        <p:spPr/>
        <p:txBody>
          <a:bodyPr/>
          <a:lstStyle>
            <a:lvl1pPr>
              <a:defRPr/>
            </a:lvl1pPr>
          </a:lstStyle>
          <a:p>
            <a:pPr>
              <a:defRPr/>
            </a:pPr>
            <a:fld id="{B5008599-14E0-4D1C-A4AB-0DC0700BBBF7}" type="datetimeFigureOut">
              <a:rPr lang="en-US"/>
              <a:pPr>
                <a:defRPr/>
              </a:pPr>
              <a:t>11/27/2024</a:t>
            </a:fld>
            <a:endParaRPr lang="en-US"/>
          </a:p>
        </p:txBody>
      </p:sp>
      <p:sp>
        <p:nvSpPr>
          <p:cNvPr id="4" name="Footer Placeholder 18">
            <a:extLst>
              <a:ext uri="{FF2B5EF4-FFF2-40B4-BE49-F238E27FC236}">
                <a16:creationId xmlns:a16="http://schemas.microsoft.com/office/drawing/2014/main" id="{AFD32937-276D-B9D9-9FEF-AABE7EA5C05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6">
            <a:extLst>
              <a:ext uri="{FF2B5EF4-FFF2-40B4-BE49-F238E27FC236}">
                <a16:creationId xmlns:a16="http://schemas.microsoft.com/office/drawing/2014/main" id="{DF18194E-E8C5-9FA3-ABB1-AD5CD11AD17F}"/>
              </a:ext>
            </a:extLst>
          </p:cNvPr>
          <p:cNvSpPr>
            <a:spLocks noGrp="1"/>
          </p:cNvSpPr>
          <p:nvPr>
            <p:ph type="sldNum" sz="quarter" idx="12"/>
          </p:nvPr>
        </p:nvSpPr>
        <p:spPr/>
        <p:txBody>
          <a:bodyPr/>
          <a:lstStyle>
            <a:lvl1pPr>
              <a:defRPr>
                <a:solidFill>
                  <a:srgbClr val="D1EAEE"/>
                </a:solidFill>
              </a:defRPr>
            </a:lvl1pPr>
          </a:lstStyle>
          <a:p>
            <a:fld id="{E9B75E5A-AFC5-4B64-8CD1-47BDE91D64F4}" type="slidenum">
              <a:rPr lang="en-US" altLang="en-US"/>
              <a:pPr/>
              <a:t>‹#›</a:t>
            </a:fld>
            <a:endParaRPr lang="en-US" altLang="en-US"/>
          </a:p>
        </p:txBody>
      </p:sp>
    </p:spTree>
    <p:extLst>
      <p:ext uri="{BB962C8B-B14F-4D97-AF65-F5344CB8AC3E}">
        <p14:creationId xmlns:p14="http://schemas.microsoft.com/office/powerpoint/2010/main" val="42869805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32252C14-E309-9774-2C25-7CEDECE932A9}"/>
              </a:ext>
            </a:extLst>
          </p:cNvPr>
          <p:cNvSpPr>
            <a:spLocks noGrp="1"/>
          </p:cNvSpPr>
          <p:nvPr>
            <p:ph type="dt" sz="half" idx="10"/>
          </p:nvPr>
        </p:nvSpPr>
        <p:spPr/>
        <p:txBody>
          <a:bodyPr/>
          <a:lstStyle>
            <a:lvl1pPr>
              <a:defRPr/>
            </a:lvl1pPr>
          </a:lstStyle>
          <a:p>
            <a:pPr>
              <a:defRPr/>
            </a:pPr>
            <a:fld id="{BFF29AA3-06D3-4F09-B2B2-1036431E26DE}" type="datetimeFigureOut">
              <a:rPr lang="en-US"/>
              <a:pPr>
                <a:defRPr/>
              </a:pPr>
              <a:t>11/27/2024</a:t>
            </a:fld>
            <a:endParaRPr lang="en-US"/>
          </a:p>
        </p:txBody>
      </p:sp>
      <p:sp>
        <p:nvSpPr>
          <p:cNvPr id="5" name="Footer Placeholder 21">
            <a:extLst>
              <a:ext uri="{FF2B5EF4-FFF2-40B4-BE49-F238E27FC236}">
                <a16:creationId xmlns:a16="http://schemas.microsoft.com/office/drawing/2014/main" id="{283547B0-3BAF-F818-8DC4-F1C93BBA404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CE5A7448-2FEC-EA5C-3FFA-3BD1EC533C65}"/>
              </a:ext>
            </a:extLst>
          </p:cNvPr>
          <p:cNvSpPr>
            <a:spLocks noGrp="1"/>
          </p:cNvSpPr>
          <p:nvPr>
            <p:ph type="sldNum" sz="quarter" idx="12"/>
          </p:nvPr>
        </p:nvSpPr>
        <p:spPr/>
        <p:txBody>
          <a:bodyPr/>
          <a:lstStyle>
            <a:lvl1pPr>
              <a:defRPr/>
            </a:lvl1pPr>
          </a:lstStyle>
          <a:p>
            <a:fld id="{114562BF-5B77-47BE-B7C4-3DE1CE93DE5E}" type="slidenum">
              <a:rPr lang="en-US" altLang="en-US"/>
              <a:pPr/>
              <a:t>‹#›</a:t>
            </a:fld>
            <a:endParaRPr lang="en-US" altLang="en-US"/>
          </a:p>
        </p:txBody>
      </p:sp>
    </p:spTree>
    <p:extLst>
      <p:ext uri="{BB962C8B-B14F-4D97-AF65-F5344CB8AC3E}">
        <p14:creationId xmlns:p14="http://schemas.microsoft.com/office/powerpoint/2010/main" val="166026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C945FC00-AA95-478F-8133-AF2E2419E284}"/>
              </a:ext>
            </a:extLst>
          </p:cNvPr>
          <p:cNvSpPr>
            <a:spLocks noGrp="1"/>
          </p:cNvSpPr>
          <p:nvPr>
            <p:ph type="dt" sz="half" idx="10"/>
          </p:nvPr>
        </p:nvSpPr>
        <p:spPr/>
        <p:txBody>
          <a:bodyPr/>
          <a:lstStyle>
            <a:lvl1pPr>
              <a:defRPr/>
            </a:lvl1pPr>
          </a:lstStyle>
          <a:p>
            <a:pPr>
              <a:defRPr/>
            </a:pPr>
            <a:fld id="{0298E630-96C4-4A6C-A396-B3F04BF7149C}" type="datetimeFigureOut">
              <a:rPr lang="en-US"/>
              <a:pPr>
                <a:defRPr/>
              </a:pPr>
              <a:t>11/27/2024</a:t>
            </a:fld>
            <a:endParaRPr lang="en-US"/>
          </a:p>
        </p:txBody>
      </p:sp>
      <p:sp>
        <p:nvSpPr>
          <p:cNvPr id="5" name="Footer Placeholder 21">
            <a:extLst>
              <a:ext uri="{FF2B5EF4-FFF2-40B4-BE49-F238E27FC236}">
                <a16:creationId xmlns:a16="http://schemas.microsoft.com/office/drawing/2014/main" id="{BBEDF4B4-1AF7-8EDA-9863-F003D3DCAF4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8D1DC5CF-6372-3FB9-C660-8D2BDE5F5C51}"/>
              </a:ext>
            </a:extLst>
          </p:cNvPr>
          <p:cNvSpPr>
            <a:spLocks noGrp="1"/>
          </p:cNvSpPr>
          <p:nvPr>
            <p:ph type="sldNum" sz="quarter" idx="12"/>
          </p:nvPr>
        </p:nvSpPr>
        <p:spPr/>
        <p:txBody>
          <a:bodyPr/>
          <a:lstStyle>
            <a:lvl1pPr>
              <a:defRPr/>
            </a:lvl1pPr>
          </a:lstStyle>
          <a:p>
            <a:fld id="{F9F7ABA4-177F-42DF-8BF7-4058C9CE2BCB}" type="slidenum">
              <a:rPr lang="en-US" altLang="en-US"/>
              <a:pPr/>
              <a:t>‹#›</a:t>
            </a:fld>
            <a:endParaRPr lang="en-US" altLang="en-US"/>
          </a:p>
        </p:txBody>
      </p:sp>
    </p:spTree>
    <p:extLst>
      <p:ext uri="{BB962C8B-B14F-4D97-AF65-F5344CB8AC3E}">
        <p14:creationId xmlns:p14="http://schemas.microsoft.com/office/powerpoint/2010/main" val="1642015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3" descr="heaven.jpg">
            <a:extLst>
              <a:ext uri="{FF2B5EF4-FFF2-40B4-BE49-F238E27FC236}">
                <a16:creationId xmlns:a16="http://schemas.microsoft.com/office/drawing/2014/main" id="{D62DAC59-8718-02D3-2D21-5828435121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id="{FB0E501F-3530-931E-2CB0-F90B436C8BBF}"/>
              </a:ext>
            </a:extLst>
          </p:cNvPr>
          <p:cNvSpPr>
            <a:spLocks noGrp="1"/>
          </p:cNvSpPr>
          <p:nvPr>
            <p:ph type="dt" sz="half" idx="10"/>
          </p:nvPr>
        </p:nvSpPr>
        <p:spPr/>
        <p:txBody>
          <a:bodyPr/>
          <a:lstStyle>
            <a:lvl1pPr>
              <a:defRPr/>
            </a:lvl1pPr>
          </a:lstStyle>
          <a:p>
            <a:pPr>
              <a:defRPr/>
            </a:pPr>
            <a:fld id="{38386B6B-F75F-4039-9C4E-318673B5B8F3}" type="datetimeFigureOut">
              <a:rPr lang="en-US"/>
              <a:pPr>
                <a:defRPr/>
              </a:pPr>
              <a:t>11/27/2024</a:t>
            </a:fld>
            <a:endParaRPr lang="en-US"/>
          </a:p>
        </p:txBody>
      </p:sp>
      <p:sp>
        <p:nvSpPr>
          <p:cNvPr id="6" name="Footer Placeholder 4">
            <a:extLst>
              <a:ext uri="{FF2B5EF4-FFF2-40B4-BE49-F238E27FC236}">
                <a16:creationId xmlns:a16="http://schemas.microsoft.com/office/drawing/2014/main" id="{9A382BAE-D572-D3D3-7978-837FB32E70E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62182A5-668B-63B1-DC7E-D9C0ACE50669}"/>
              </a:ext>
            </a:extLst>
          </p:cNvPr>
          <p:cNvSpPr>
            <a:spLocks noGrp="1"/>
          </p:cNvSpPr>
          <p:nvPr>
            <p:ph type="sldNum" sz="quarter" idx="12"/>
          </p:nvPr>
        </p:nvSpPr>
        <p:spPr/>
        <p:txBody>
          <a:bodyPr/>
          <a:lstStyle>
            <a:lvl1pPr>
              <a:defRPr/>
            </a:lvl1pPr>
          </a:lstStyle>
          <a:p>
            <a:fld id="{20202BF0-3DC2-4CB4-A189-450526FD9915}" type="slidenum">
              <a:rPr lang="en-US" altLang="en-US"/>
              <a:pPr/>
              <a:t>‹#›</a:t>
            </a:fld>
            <a:endParaRPr lang="en-US" altLang="en-US"/>
          </a:p>
        </p:txBody>
      </p:sp>
    </p:spTree>
    <p:extLst>
      <p:ext uri="{BB962C8B-B14F-4D97-AF65-F5344CB8AC3E}">
        <p14:creationId xmlns:p14="http://schemas.microsoft.com/office/powerpoint/2010/main" val="4170899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B3213CEF-3DDD-11F7-4815-C6735607F19B}"/>
              </a:ext>
            </a:extLst>
          </p:cNvPr>
          <p:cNvSpPr>
            <a:spLocks noGrp="1"/>
          </p:cNvSpPr>
          <p:nvPr>
            <p:ph type="dt" sz="half" idx="10"/>
          </p:nvPr>
        </p:nvSpPr>
        <p:spPr/>
        <p:txBody>
          <a:bodyPr/>
          <a:lstStyle>
            <a:lvl1pPr>
              <a:defRPr/>
            </a:lvl1pPr>
          </a:lstStyle>
          <a:p>
            <a:pPr>
              <a:defRPr/>
            </a:pPr>
            <a:fld id="{9EA43D02-FE81-431B-8CDD-2D4714FFF33C}" type="datetimeFigureOut">
              <a:rPr lang="en-US"/>
              <a:pPr>
                <a:defRPr/>
              </a:pPr>
              <a:t>11/27/2024</a:t>
            </a:fld>
            <a:endParaRPr lang="en-US"/>
          </a:p>
        </p:txBody>
      </p:sp>
      <p:sp>
        <p:nvSpPr>
          <p:cNvPr id="5" name="Footer Placeholder 4">
            <a:extLst>
              <a:ext uri="{FF2B5EF4-FFF2-40B4-BE49-F238E27FC236}">
                <a16:creationId xmlns:a16="http://schemas.microsoft.com/office/drawing/2014/main" id="{7A141331-E1FC-1C8E-B7D1-FE1EA0E7844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894A466-C2F8-6D9C-4BCF-D3A1E92B191A}"/>
              </a:ext>
            </a:extLst>
          </p:cNvPr>
          <p:cNvSpPr>
            <a:spLocks noGrp="1"/>
          </p:cNvSpPr>
          <p:nvPr>
            <p:ph type="sldNum" sz="quarter" idx="12"/>
          </p:nvPr>
        </p:nvSpPr>
        <p:spPr/>
        <p:txBody>
          <a:bodyPr/>
          <a:lstStyle>
            <a:lvl1pPr>
              <a:defRPr>
                <a:solidFill>
                  <a:srgbClr val="D1EAEE"/>
                </a:solidFill>
              </a:defRPr>
            </a:lvl1pPr>
          </a:lstStyle>
          <a:p>
            <a:fld id="{9ECBFEC5-0889-492E-A5BF-B3F30858D9FB}" type="slidenum">
              <a:rPr lang="en-US" altLang="en-US"/>
              <a:pPr/>
              <a:t>‹#›</a:t>
            </a:fld>
            <a:endParaRPr lang="en-US" altLang="en-US"/>
          </a:p>
        </p:txBody>
      </p:sp>
    </p:spTree>
    <p:extLst>
      <p:ext uri="{BB962C8B-B14F-4D97-AF65-F5344CB8AC3E}">
        <p14:creationId xmlns:p14="http://schemas.microsoft.com/office/powerpoint/2010/main" val="21293615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D6A9B5C5-6ED2-C332-FC8D-1AAA0FE9F7BD}"/>
              </a:ext>
            </a:extLst>
          </p:cNvPr>
          <p:cNvSpPr>
            <a:spLocks noGrp="1"/>
          </p:cNvSpPr>
          <p:nvPr>
            <p:ph type="dt" sz="half" idx="10"/>
          </p:nvPr>
        </p:nvSpPr>
        <p:spPr/>
        <p:txBody>
          <a:bodyPr/>
          <a:lstStyle>
            <a:lvl1pPr>
              <a:defRPr/>
            </a:lvl1pPr>
          </a:lstStyle>
          <a:p>
            <a:pPr>
              <a:defRPr/>
            </a:pPr>
            <a:fld id="{9D4167D0-B860-4F05-83E5-AF158D502F65}" type="datetimeFigureOut">
              <a:rPr lang="en-US"/>
              <a:pPr>
                <a:defRPr/>
              </a:pPr>
              <a:t>11/27/2024</a:t>
            </a:fld>
            <a:endParaRPr lang="en-US"/>
          </a:p>
        </p:txBody>
      </p:sp>
      <p:sp>
        <p:nvSpPr>
          <p:cNvPr id="6" name="Footer Placeholder 21">
            <a:extLst>
              <a:ext uri="{FF2B5EF4-FFF2-40B4-BE49-F238E27FC236}">
                <a16:creationId xmlns:a16="http://schemas.microsoft.com/office/drawing/2014/main" id="{A947AE65-B9A1-F2BE-5852-0C93EF9DDAC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F32C0EC4-DA33-1585-7874-1DECB8019B14}"/>
              </a:ext>
            </a:extLst>
          </p:cNvPr>
          <p:cNvSpPr>
            <a:spLocks noGrp="1"/>
          </p:cNvSpPr>
          <p:nvPr>
            <p:ph type="sldNum" sz="quarter" idx="12"/>
          </p:nvPr>
        </p:nvSpPr>
        <p:spPr/>
        <p:txBody>
          <a:bodyPr/>
          <a:lstStyle>
            <a:lvl1pPr>
              <a:defRPr/>
            </a:lvl1pPr>
          </a:lstStyle>
          <a:p>
            <a:fld id="{1181B01F-5D13-4BCB-8802-1950EF73A2F1}" type="slidenum">
              <a:rPr lang="en-US" altLang="en-US"/>
              <a:pPr/>
              <a:t>‹#›</a:t>
            </a:fld>
            <a:endParaRPr lang="en-US" altLang="en-US"/>
          </a:p>
        </p:txBody>
      </p:sp>
    </p:spTree>
    <p:extLst>
      <p:ext uri="{BB962C8B-B14F-4D97-AF65-F5344CB8AC3E}">
        <p14:creationId xmlns:p14="http://schemas.microsoft.com/office/powerpoint/2010/main" val="7226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A81AA323-3729-F9B9-D7D0-8D602FE7F47B}"/>
              </a:ext>
            </a:extLst>
          </p:cNvPr>
          <p:cNvSpPr>
            <a:spLocks noGrp="1"/>
          </p:cNvSpPr>
          <p:nvPr>
            <p:ph type="dt" sz="half" idx="10"/>
          </p:nvPr>
        </p:nvSpPr>
        <p:spPr/>
        <p:txBody>
          <a:bodyPr/>
          <a:lstStyle>
            <a:lvl1pPr>
              <a:defRPr/>
            </a:lvl1pPr>
          </a:lstStyle>
          <a:p>
            <a:pPr>
              <a:defRPr/>
            </a:pPr>
            <a:fld id="{90236A88-4038-42BC-A255-03D5AFE9D05E}" type="datetimeFigureOut">
              <a:rPr lang="en-US"/>
              <a:pPr>
                <a:defRPr/>
              </a:pPr>
              <a:t>11/27/2024</a:t>
            </a:fld>
            <a:endParaRPr lang="en-US"/>
          </a:p>
        </p:txBody>
      </p:sp>
      <p:sp>
        <p:nvSpPr>
          <p:cNvPr id="8" name="Footer Placeholder 21">
            <a:extLst>
              <a:ext uri="{FF2B5EF4-FFF2-40B4-BE49-F238E27FC236}">
                <a16:creationId xmlns:a16="http://schemas.microsoft.com/office/drawing/2014/main" id="{7A8AC0D8-28F2-AF05-8EF8-637B1C14D25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id="{7FBF09F2-AF0A-ACE4-9CD3-F65CB1B284E5}"/>
              </a:ext>
            </a:extLst>
          </p:cNvPr>
          <p:cNvSpPr>
            <a:spLocks noGrp="1"/>
          </p:cNvSpPr>
          <p:nvPr>
            <p:ph type="sldNum" sz="quarter" idx="12"/>
          </p:nvPr>
        </p:nvSpPr>
        <p:spPr/>
        <p:txBody>
          <a:bodyPr/>
          <a:lstStyle>
            <a:lvl1pPr>
              <a:defRPr/>
            </a:lvl1pPr>
          </a:lstStyle>
          <a:p>
            <a:fld id="{89F5C0D4-6714-4B8C-B387-BF494511CCCA}" type="slidenum">
              <a:rPr lang="en-US" altLang="en-US"/>
              <a:pPr/>
              <a:t>‹#›</a:t>
            </a:fld>
            <a:endParaRPr lang="en-US" altLang="en-US"/>
          </a:p>
        </p:txBody>
      </p:sp>
    </p:spTree>
    <p:extLst>
      <p:ext uri="{BB962C8B-B14F-4D97-AF65-F5344CB8AC3E}">
        <p14:creationId xmlns:p14="http://schemas.microsoft.com/office/powerpoint/2010/main" val="1578538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ED15A40B-3694-837D-E624-A44CB5CC3C5B}"/>
              </a:ext>
            </a:extLst>
          </p:cNvPr>
          <p:cNvSpPr>
            <a:spLocks noGrp="1"/>
          </p:cNvSpPr>
          <p:nvPr>
            <p:ph type="dt" sz="half" idx="10"/>
          </p:nvPr>
        </p:nvSpPr>
        <p:spPr/>
        <p:txBody>
          <a:bodyPr/>
          <a:lstStyle>
            <a:lvl1pPr>
              <a:defRPr/>
            </a:lvl1pPr>
          </a:lstStyle>
          <a:p>
            <a:pPr>
              <a:defRPr/>
            </a:pPr>
            <a:fld id="{F8E8258E-FCCF-4A9A-B5EC-F73D2F7CB218}" type="datetimeFigureOut">
              <a:rPr lang="en-US"/>
              <a:pPr>
                <a:defRPr/>
              </a:pPr>
              <a:t>11/27/2024</a:t>
            </a:fld>
            <a:endParaRPr lang="en-US"/>
          </a:p>
        </p:txBody>
      </p:sp>
      <p:sp>
        <p:nvSpPr>
          <p:cNvPr id="4" name="Footer Placeholder 21">
            <a:extLst>
              <a:ext uri="{FF2B5EF4-FFF2-40B4-BE49-F238E27FC236}">
                <a16:creationId xmlns:a16="http://schemas.microsoft.com/office/drawing/2014/main" id="{F901EE3E-A5EC-E75A-3D8B-AD7B0897B7F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BA7C5D52-FFC9-4938-F9BF-F679ABE2F52B}"/>
              </a:ext>
            </a:extLst>
          </p:cNvPr>
          <p:cNvSpPr>
            <a:spLocks noGrp="1"/>
          </p:cNvSpPr>
          <p:nvPr>
            <p:ph type="sldNum" sz="quarter" idx="12"/>
          </p:nvPr>
        </p:nvSpPr>
        <p:spPr/>
        <p:txBody>
          <a:bodyPr/>
          <a:lstStyle>
            <a:lvl1pPr>
              <a:defRPr/>
            </a:lvl1pPr>
          </a:lstStyle>
          <a:p>
            <a:fld id="{F3F90711-6D30-4801-B742-1E66C00F58DD}" type="slidenum">
              <a:rPr lang="en-US" altLang="en-US"/>
              <a:pPr/>
              <a:t>‹#›</a:t>
            </a:fld>
            <a:endParaRPr lang="en-US" altLang="en-US"/>
          </a:p>
        </p:txBody>
      </p:sp>
    </p:spTree>
    <p:extLst>
      <p:ext uri="{BB962C8B-B14F-4D97-AF65-F5344CB8AC3E}">
        <p14:creationId xmlns:p14="http://schemas.microsoft.com/office/powerpoint/2010/main" val="21630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170B5F02-4B48-D40C-C8C4-4FB3BFD7F89A}"/>
              </a:ext>
            </a:extLst>
          </p:cNvPr>
          <p:cNvSpPr>
            <a:spLocks noGrp="1"/>
          </p:cNvSpPr>
          <p:nvPr>
            <p:ph type="dt" sz="half" idx="10"/>
          </p:nvPr>
        </p:nvSpPr>
        <p:spPr/>
        <p:txBody>
          <a:bodyPr/>
          <a:lstStyle>
            <a:lvl1pPr>
              <a:defRPr/>
            </a:lvl1pPr>
          </a:lstStyle>
          <a:p>
            <a:pPr>
              <a:defRPr/>
            </a:pPr>
            <a:fld id="{B369F572-508C-4C28-B99F-C22ABB707A12}" type="datetimeFigureOut">
              <a:rPr lang="en-US"/>
              <a:pPr>
                <a:defRPr/>
              </a:pPr>
              <a:t>11/27/2024</a:t>
            </a:fld>
            <a:endParaRPr lang="en-US"/>
          </a:p>
        </p:txBody>
      </p:sp>
      <p:sp>
        <p:nvSpPr>
          <p:cNvPr id="3" name="Footer Placeholder 21">
            <a:extLst>
              <a:ext uri="{FF2B5EF4-FFF2-40B4-BE49-F238E27FC236}">
                <a16:creationId xmlns:a16="http://schemas.microsoft.com/office/drawing/2014/main" id="{FC4061CB-4CD0-6132-9B3A-7C8FD64D756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C4BC80FE-5CBD-A251-6C03-678E1FCA232C}"/>
              </a:ext>
            </a:extLst>
          </p:cNvPr>
          <p:cNvSpPr>
            <a:spLocks noGrp="1"/>
          </p:cNvSpPr>
          <p:nvPr>
            <p:ph type="sldNum" sz="quarter" idx="12"/>
          </p:nvPr>
        </p:nvSpPr>
        <p:spPr/>
        <p:txBody>
          <a:bodyPr/>
          <a:lstStyle>
            <a:lvl1pPr>
              <a:defRPr/>
            </a:lvl1pPr>
          </a:lstStyle>
          <a:p>
            <a:fld id="{4DF929AA-3768-465E-8EE1-71496DFBF66B}" type="slidenum">
              <a:rPr lang="en-US" altLang="en-US"/>
              <a:pPr/>
              <a:t>‹#›</a:t>
            </a:fld>
            <a:endParaRPr lang="en-US" altLang="en-US"/>
          </a:p>
        </p:txBody>
      </p:sp>
    </p:spTree>
    <p:extLst>
      <p:ext uri="{BB962C8B-B14F-4D97-AF65-F5344CB8AC3E}">
        <p14:creationId xmlns:p14="http://schemas.microsoft.com/office/powerpoint/2010/main" val="156724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61D4C020-5687-9E93-0F55-A76322BE706A}"/>
              </a:ext>
            </a:extLst>
          </p:cNvPr>
          <p:cNvSpPr>
            <a:spLocks noGrp="1"/>
          </p:cNvSpPr>
          <p:nvPr>
            <p:ph type="dt" sz="half" idx="10"/>
          </p:nvPr>
        </p:nvSpPr>
        <p:spPr/>
        <p:txBody>
          <a:bodyPr/>
          <a:lstStyle>
            <a:lvl1pPr>
              <a:defRPr/>
            </a:lvl1pPr>
          </a:lstStyle>
          <a:p>
            <a:pPr>
              <a:defRPr/>
            </a:pPr>
            <a:fld id="{070DDB7A-908E-42C4-B76D-D4F872D6C86F}" type="datetimeFigureOut">
              <a:rPr lang="en-US"/>
              <a:pPr>
                <a:defRPr/>
              </a:pPr>
              <a:t>11/27/2024</a:t>
            </a:fld>
            <a:endParaRPr lang="en-US"/>
          </a:p>
        </p:txBody>
      </p:sp>
      <p:sp>
        <p:nvSpPr>
          <p:cNvPr id="6" name="Footer Placeholder 21">
            <a:extLst>
              <a:ext uri="{FF2B5EF4-FFF2-40B4-BE49-F238E27FC236}">
                <a16:creationId xmlns:a16="http://schemas.microsoft.com/office/drawing/2014/main" id="{93B4C2A1-7D3C-074A-A017-374B8265300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D452A15F-BBEA-6690-553D-03D894814C75}"/>
              </a:ext>
            </a:extLst>
          </p:cNvPr>
          <p:cNvSpPr>
            <a:spLocks noGrp="1"/>
          </p:cNvSpPr>
          <p:nvPr>
            <p:ph type="sldNum" sz="quarter" idx="12"/>
          </p:nvPr>
        </p:nvSpPr>
        <p:spPr/>
        <p:txBody>
          <a:bodyPr/>
          <a:lstStyle>
            <a:lvl1pPr>
              <a:defRPr/>
            </a:lvl1pPr>
          </a:lstStyle>
          <a:p>
            <a:fld id="{95A6E338-B3FA-4527-8399-F443273B2599}" type="slidenum">
              <a:rPr lang="en-US" altLang="en-US"/>
              <a:pPr/>
              <a:t>‹#›</a:t>
            </a:fld>
            <a:endParaRPr lang="en-US" altLang="en-US"/>
          </a:p>
        </p:txBody>
      </p:sp>
    </p:spTree>
    <p:extLst>
      <p:ext uri="{BB962C8B-B14F-4D97-AF65-F5344CB8AC3E}">
        <p14:creationId xmlns:p14="http://schemas.microsoft.com/office/powerpoint/2010/main" val="1492813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AA0C5491-D19E-28D0-6E95-ABBEA6128011}"/>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a:extLst>
              <a:ext uri="{FF2B5EF4-FFF2-40B4-BE49-F238E27FC236}">
                <a16:creationId xmlns:a16="http://schemas.microsoft.com/office/drawing/2014/main" id="{FBEA91F2-730F-31F6-9CF1-CBA861ABCFCF}"/>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15">
            <a:extLst>
              <a:ext uri="{FF2B5EF4-FFF2-40B4-BE49-F238E27FC236}">
                <a16:creationId xmlns:a16="http://schemas.microsoft.com/office/drawing/2014/main" id="{86A34882-F9AE-FA53-5263-71E527D10E8B}"/>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6">
            <a:extLst>
              <a:ext uri="{FF2B5EF4-FFF2-40B4-BE49-F238E27FC236}">
                <a16:creationId xmlns:a16="http://schemas.microsoft.com/office/drawing/2014/main" id="{280B4AB0-0FC4-A9DB-91FD-02E07B1AF9CD}"/>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8D3544CB-FD67-1658-5FB0-28BEE6AD6C0D}"/>
              </a:ext>
            </a:extLst>
          </p:cNvPr>
          <p:cNvSpPr>
            <a:spLocks noGrp="1"/>
          </p:cNvSpPr>
          <p:nvPr>
            <p:ph type="dt" sz="half" idx="10"/>
          </p:nvPr>
        </p:nvSpPr>
        <p:spPr/>
        <p:txBody>
          <a:bodyPr/>
          <a:lstStyle>
            <a:lvl1pPr>
              <a:defRPr/>
            </a:lvl1pPr>
          </a:lstStyle>
          <a:p>
            <a:pPr>
              <a:defRPr/>
            </a:pPr>
            <a:fld id="{E02EE408-7F1D-4586-867E-93708DAB672D}" type="datetimeFigureOut">
              <a:rPr lang="en-US"/>
              <a:pPr>
                <a:defRPr/>
              </a:pPr>
              <a:t>11/27/2024</a:t>
            </a:fld>
            <a:endParaRPr lang="en-US"/>
          </a:p>
        </p:txBody>
      </p:sp>
      <p:sp>
        <p:nvSpPr>
          <p:cNvPr id="10" name="Footer Placeholder 5">
            <a:extLst>
              <a:ext uri="{FF2B5EF4-FFF2-40B4-BE49-F238E27FC236}">
                <a16:creationId xmlns:a16="http://schemas.microsoft.com/office/drawing/2014/main" id="{84908EF8-7DC5-9B5E-0B76-959145140203}"/>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F99F47B8-6146-91F9-4312-9BC5FF3D0B2A}"/>
              </a:ext>
            </a:extLst>
          </p:cNvPr>
          <p:cNvSpPr>
            <a:spLocks noGrp="1"/>
          </p:cNvSpPr>
          <p:nvPr>
            <p:ph type="sldNum" sz="quarter" idx="12"/>
          </p:nvPr>
        </p:nvSpPr>
        <p:spPr>
          <a:xfrm>
            <a:off x="8077200" y="6356350"/>
            <a:ext cx="609600" cy="365125"/>
          </a:xfrm>
        </p:spPr>
        <p:txBody>
          <a:bodyPr/>
          <a:lstStyle>
            <a:lvl1pPr>
              <a:defRPr/>
            </a:lvl1pPr>
          </a:lstStyle>
          <a:p>
            <a:fld id="{237490DA-8DE8-4F28-8882-5E42004A6E5C}" type="slidenum">
              <a:rPr lang="en-US" altLang="en-US"/>
              <a:pPr/>
              <a:t>‹#›</a:t>
            </a:fld>
            <a:endParaRPr lang="en-US" altLang="en-US"/>
          </a:p>
        </p:txBody>
      </p:sp>
    </p:spTree>
    <p:extLst>
      <p:ext uri="{BB962C8B-B14F-4D97-AF65-F5344CB8AC3E}">
        <p14:creationId xmlns:p14="http://schemas.microsoft.com/office/powerpoint/2010/main" val="3987406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EC8753E-6D6E-DACD-11F5-564784E9C6F2}"/>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a:extLst>
              <a:ext uri="{FF2B5EF4-FFF2-40B4-BE49-F238E27FC236}">
                <a16:creationId xmlns:a16="http://schemas.microsoft.com/office/drawing/2014/main" id="{2DDAA49E-7F0A-D4D4-40F4-B0454786DC7C}"/>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id="{0F78A2C8-2972-8D50-999E-B3BB4B85BBC6}"/>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AF0981A9-A64C-DB7A-4D95-070464D53EB6}"/>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B3A78F73-BAD8-96D2-428E-6D44C101D4A9}"/>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B03CEBB3-60E2-4878-BBE7-4CC555215BB5}" type="datetimeFigureOut">
              <a:rPr lang="en-US"/>
              <a:pPr>
                <a:defRPr/>
              </a:pPr>
              <a:t>11/27/2024</a:t>
            </a:fld>
            <a:endParaRPr lang="en-US"/>
          </a:p>
        </p:txBody>
      </p:sp>
      <p:sp>
        <p:nvSpPr>
          <p:cNvPr id="22" name="Footer Placeholder 21">
            <a:extLst>
              <a:ext uri="{FF2B5EF4-FFF2-40B4-BE49-F238E27FC236}">
                <a16:creationId xmlns:a16="http://schemas.microsoft.com/office/drawing/2014/main" id="{58C6D877-249E-0589-25F2-840643348F98}"/>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a:extLst>
              <a:ext uri="{FF2B5EF4-FFF2-40B4-BE49-F238E27FC236}">
                <a16:creationId xmlns:a16="http://schemas.microsoft.com/office/drawing/2014/main" id="{F38608CB-380E-EED9-D5C0-056353B958E2}"/>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A5C28E46-D1C3-488C-BB86-2194940CE4E1}" type="slidenum">
              <a:rPr lang="en-US" altLang="en-US"/>
              <a:pPr/>
              <a:t>‹#›</a:t>
            </a:fld>
            <a:endParaRPr lang="en-US" altLang="en-US"/>
          </a:p>
        </p:txBody>
      </p:sp>
      <p:grpSp>
        <p:nvGrpSpPr>
          <p:cNvPr id="1033" name="Group 1">
            <a:extLst>
              <a:ext uri="{FF2B5EF4-FFF2-40B4-BE49-F238E27FC236}">
                <a16:creationId xmlns:a16="http://schemas.microsoft.com/office/drawing/2014/main" id="{7ED505A8-DBDA-F041-DDBE-0C6FA6DF2E16}"/>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67F2E727-6791-6B00-2ABA-581B580A1A5D}"/>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a:extLst>
                <a:ext uri="{FF2B5EF4-FFF2-40B4-BE49-F238E27FC236}">
                  <a16:creationId xmlns:a16="http://schemas.microsoft.com/office/drawing/2014/main" id="{C9043938-FEC8-0F75-BB58-23A4A555DCBF}"/>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68" r:id="rId4"/>
    <p:sldLayoutId id="2147483869" r:id="rId5"/>
    <p:sldLayoutId id="2147483870" r:id="rId6"/>
    <p:sldLayoutId id="2147483871" r:id="rId7"/>
    <p:sldLayoutId id="2147483872" r:id="rId8"/>
    <p:sldLayoutId id="2147483878" r:id="rId9"/>
    <p:sldLayoutId id="2147483873" r:id="rId10"/>
    <p:sldLayoutId id="2147483874"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1DA15-A130-4AB3-5E0C-75EA6F18FAEE}"/>
              </a:ext>
            </a:extLst>
          </p:cNvPr>
          <p:cNvSpPr>
            <a:spLocks noGrp="1"/>
          </p:cNvSpPr>
          <p:nvPr>
            <p:ph type="ctrTitle"/>
          </p:nvPr>
        </p:nvSpPr>
        <p:spPr>
          <a:xfrm>
            <a:off x="304800" y="381000"/>
            <a:ext cx="8534400" cy="3124200"/>
          </a:xfrm>
        </p:spPr>
        <p:txBody>
          <a:bodyPr>
            <a:noAutofit/>
          </a:bodyPr>
          <a:lstStyle/>
          <a:p>
            <a:pPr algn="ctr" fontAlgn="auto">
              <a:spcAft>
                <a:spcPts val="0"/>
              </a:spcAft>
              <a:defRPr/>
            </a:pPr>
            <a:r>
              <a:rPr lang="en-US" sz="9600" dirty="0">
                <a:solidFill>
                  <a:schemeClr val="tx1"/>
                </a:solidFill>
              </a:rPr>
              <a:t>A Hope Of </a:t>
            </a:r>
            <a:br>
              <a:rPr lang="en-US" sz="9600" dirty="0">
                <a:solidFill>
                  <a:schemeClr val="tx1"/>
                </a:solidFill>
              </a:rPr>
            </a:br>
            <a:r>
              <a:rPr lang="en-US" sz="9600" dirty="0">
                <a:solidFill>
                  <a:schemeClr val="tx1"/>
                </a:solidFill>
              </a:rPr>
              <a:t>Heaven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01B0EF-ED5B-64F1-C52B-EE77AF6F4D46}"/>
              </a:ext>
            </a:extLst>
          </p:cNvPr>
          <p:cNvSpPr>
            <a:spLocks noGrp="1"/>
          </p:cNvSpPr>
          <p:nvPr>
            <p:ph idx="1"/>
          </p:nvPr>
        </p:nvSpPr>
        <p:spPr>
          <a:xfrm>
            <a:off x="304800" y="914400"/>
            <a:ext cx="8610600" cy="5181600"/>
          </a:xfr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effectLst>
            <a:softEdge rad="127000"/>
          </a:effectLst>
        </p:spPr>
        <p:txBody>
          <a:bodyPr>
            <a:normAutofit lnSpcReduction="10000"/>
          </a:bodyPr>
          <a:lstStyle/>
          <a:p>
            <a:pPr marL="182880" indent="0" fontAlgn="auto">
              <a:spcBef>
                <a:spcPts val="1800"/>
              </a:spcBef>
              <a:spcAft>
                <a:spcPts val="1200"/>
              </a:spcAft>
              <a:buClr>
                <a:schemeClr val="accent3"/>
              </a:buClr>
              <a:buFont typeface="Wingdings 2"/>
              <a:buNone/>
              <a:defRPr/>
            </a:pPr>
            <a:r>
              <a:rPr lang="en-US" sz="3500" dirty="0">
                <a:latin typeface="+mj-lt"/>
              </a:rPr>
              <a:t>To Paul, the reward of heaven was </a:t>
            </a:r>
            <a:r>
              <a:rPr lang="en-US" sz="3500" b="1" dirty="0">
                <a:latin typeface="+mj-lt"/>
              </a:rPr>
              <a:t>something to be “</a:t>
            </a:r>
            <a:r>
              <a:rPr lang="en-US" sz="3500" b="1" i="1" dirty="0">
                <a:latin typeface="+mj-lt"/>
              </a:rPr>
              <a:t>laid hold of</a:t>
            </a:r>
            <a:r>
              <a:rPr lang="en-US" sz="3500" b="1" dirty="0">
                <a:latin typeface="+mj-lt"/>
              </a:rPr>
              <a:t>” </a:t>
            </a:r>
            <a:r>
              <a:rPr lang="en-US" sz="3500" dirty="0">
                <a:latin typeface="+mj-lt"/>
              </a:rPr>
              <a:t>(</a:t>
            </a:r>
            <a:r>
              <a:rPr lang="en-US" sz="3500" b="1" dirty="0">
                <a:solidFill>
                  <a:schemeClr val="accent1">
                    <a:lumMod val="75000"/>
                  </a:schemeClr>
                </a:solidFill>
                <a:latin typeface="+mj-lt"/>
              </a:rPr>
              <a:t>Philippians 3:13-14</a:t>
            </a:r>
            <a:r>
              <a:rPr lang="en-US" sz="3500" dirty="0">
                <a:latin typeface="+mj-lt"/>
              </a:rPr>
              <a:t>) </a:t>
            </a:r>
          </a:p>
          <a:p>
            <a:pPr marL="274320" indent="-274320" fontAlgn="auto">
              <a:spcAft>
                <a:spcPts val="0"/>
              </a:spcAft>
              <a:buClr>
                <a:schemeClr val="accent3"/>
              </a:buClr>
              <a:buFont typeface="Wingdings 2"/>
              <a:buChar char=""/>
              <a:defRPr/>
            </a:pPr>
            <a:r>
              <a:rPr lang="en-US" sz="3600" dirty="0">
                <a:solidFill>
                  <a:srgbClr val="002060"/>
                </a:solidFill>
                <a:latin typeface="+mj-lt"/>
              </a:rPr>
              <a:t>Defined as: </a:t>
            </a:r>
          </a:p>
          <a:p>
            <a:pPr marL="640080" lvl="1" indent="-246888" fontAlgn="auto">
              <a:spcAft>
                <a:spcPts val="0"/>
              </a:spcAft>
              <a:buFont typeface="Wingdings 2"/>
              <a:buChar char=""/>
              <a:defRPr/>
            </a:pPr>
            <a:r>
              <a:rPr lang="en-US" sz="3600" dirty="0">
                <a:solidFill>
                  <a:srgbClr val="002060"/>
                </a:solidFill>
                <a:latin typeface="+mj-lt"/>
              </a:rPr>
              <a:t>“to take eagerly, seize, </a:t>
            </a:r>
            <a:r>
              <a:rPr lang="en-US" sz="3600" b="1" dirty="0">
                <a:solidFill>
                  <a:srgbClr val="002060"/>
                </a:solidFill>
                <a:latin typeface="+mj-lt"/>
              </a:rPr>
              <a:t>possess</a:t>
            </a:r>
            <a:r>
              <a:rPr lang="en-US" sz="3600" dirty="0">
                <a:solidFill>
                  <a:srgbClr val="002060"/>
                </a:solidFill>
                <a:latin typeface="+mj-lt"/>
              </a:rPr>
              <a:t>” </a:t>
            </a:r>
            <a:r>
              <a:rPr lang="en-US" sz="1900" dirty="0">
                <a:solidFill>
                  <a:srgbClr val="002060"/>
                </a:solidFill>
                <a:latin typeface="+mj-lt"/>
              </a:rPr>
              <a:t>(Strong)</a:t>
            </a:r>
          </a:p>
          <a:p>
            <a:pPr marL="640080" lvl="1" indent="-246888" fontAlgn="auto">
              <a:spcAft>
                <a:spcPts val="0"/>
              </a:spcAft>
              <a:buFont typeface="Wingdings 2"/>
              <a:buChar char=""/>
              <a:defRPr/>
            </a:pPr>
            <a:r>
              <a:rPr lang="en-US" sz="3600" dirty="0">
                <a:solidFill>
                  <a:srgbClr val="002060"/>
                </a:solidFill>
                <a:latin typeface="+mj-lt"/>
              </a:rPr>
              <a:t>“to lay hold of so as to </a:t>
            </a:r>
            <a:r>
              <a:rPr lang="en-US" sz="3600" b="1" dirty="0">
                <a:solidFill>
                  <a:srgbClr val="002060"/>
                </a:solidFill>
                <a:latin typeface="+mj-lt"/>
              </a:rPr>
              <a:t>make one’s own</a:t>
            </a:r>
            <a:r>
              <a:rPr lang="en-US" sz="3600" dirty="0">
                <a:solidFill>
                  <a:srgbClr val="002060"/>
                </a:solidFill>
                <a:latin typeface="+mj-lt"/>
              </a:rPr>
              <a:t>” </a:t>
            </a:r>
            <a:r>
              <a:rPr lang="en-US" sz="1900" dirty="0">
                <a:solidFill>
                  <a:srgbClr val="002060"/>
                </a:solidFill>
                <a:latin typeface="+mj-lt"/>
              </a:rPr>
              <a:t>(Thayer)</a:t>
            </a:r>
          </a:p>
          <a:p>
            <a:pPr marL="182880" indent="0" fontAlgn="auto">
              <a:spcBef>
                <a:spcPts val="1800"/>
              </a:spcBef>
              <a:spcAft>
                <a:spcPts val="1200"/>
              </a:spcAft>
              <a:buClr>
                <a:schemeClr val="accent3"/>
              </a:buClr>
              <a:buFont typeface="Wingdings 2"/>
              <a:buNone/>
              <a:defRPr/>
            </a:pPr>
            <a:r>
              <a:rPr lang="en-US" sz="3600" dirty="0">
                <a:latin typeface="+mj-lt"/>
              </a:rPr>
              <a:t>Paul knew what was he was “</a:t>
            </a:r>
            <a:r>
              <a:rPr lang="en-US" sz="3600" b="1" i="1" dirty="0">
                <a:latin typeface="+mj-lt"/>
              </a:rPr>
              <a:t>pressing</a:t>
            </a:r>
            <a:r>
              <a:rPr lang="en-US" sz="3600" dirty="0">
                <a:latin typeface="+mj-lt"/>
              </a:rPr>
              <a:t>” on toward – the goal, the prize, the upward call of God in Christ Jesus – heaven.</a:t>
            </a:r>
          </a:p>
          <a:p>
            <a:pPr marL="182880" indent="0" fontAlgn="auto">
              <a:spcBef>
                <a:spcPts val="1800"/>
              </a:spcBef>
              <a:spcAft>
                <a:spcPts val="1200"/>
              </a:spcAft>
              <a:buClr>
                <a:schemeClr val="accent3"/>
              </a:buClr>
              <a:buFont typeface="Wingdings 2"/>
              <a:buNone/>
              <a:defRPr/>
            </a:pPr>
            <a:endParaRPr lang="en-US" sz="3600" dirty="0">
              <a:latin typeface="+mj-lt"/>
            </a:endParaRPr>
          </a:p>
          <a:p>
            <a:pPr marL="0" indent="0" fontAlgn="auto">
              <a:spcAft>
                <a:spcPts val="0"/>
              </a:spcAft>
              <a:buClr>
                <a:schemeClr val="accent3"/>
              </a:buClr>
              <a:buFont typeface="Wingdings 2"/>
              <a:buNone/>
              <a:defRPr/>
            </a:pPr>
            <a:endParaRPr lang="en-US" dirty="0"/>
          </a:p>
          <a:p>
            <a:pPr marL="0" indent="0" fontAlgn="auto">
              <a:spcAft>
                <a:spcPts val="0"/>
              </a:spcAft>
              <a:buClr>
                <a:schemeClr val="accent3"/>
              </a:buClr>
              <a:buFont typeface="Wingdings 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71109D-ED99-B97F-5376-3EFC6C2A6B2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BBA158-0833-C690-30C2-5EDDC1FCE4B4}"/>
              </a:ext>
            </a:extLst>
          </p:cNvPr>
          <p:cNvSpPr>
            <a:spLocks noGrp="1"/>
          </p:cNvSpPr>
          <p:nvPr>
            <p:ph idx="1"/>
          </p:nvPr>
        </p:nvSpPr>
        <p:spPr>
          <a:xfrm>
            <a:off x="304800" y="762000"/>
            <a:ext cx="8610600" cy="5334000"/>
          </a:xfr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effectLst>
            <a:softEdge rad="127000"/>
          </a:effectLst>
        </p:spPr>
        <p:txBody>
          <a:bodyPr>
            <a:normAutofit fontScale="92500" lnSpcReduction="10000"/>
          </a:bodyPr>
          <a:lstStyle/>
          <a:p>
            <a:pPr marL="182880" indent="0" fontAlgn="auto">
              <a:spcBef>
                <a:spcPts val="1800"/>
              </a:spcBef>
              <a:spcAft>
                <a:spcPts val="1200"/>
              </a:spcAft>
              <a:buClr>
                <a:schemeClr val="accent3"/>
              </a:buClr>
              <a:buFont typeface="Wingdings 2"/>
              <a:buNone/>
              <a:defRPr/>
            </a:pPr>
            <a:r>
              <a:rPr lang="en-US" sz="3500" dirty="0">
                <a:latin typeface="+mj-lt"/>
              </a:rPr>
              <a:t>We need to have the </a:t>
            </a:r>
            <a:r>
              <a:rPr lang="en-US" sz="3500" b="1" dirty="0">
                <a:latin typeface="+mj-lt"/>
              </a:rPr>
              <a:t>“full assurance of hope”</a:t>
            </a:r>
            <a:r>
              <a:rPr lang="en-US" sz="3500" dirty="0">
                <a:latin typeface="+mj-lt"/>
              </a:rPr>
              <a:t> </a:t>
            </a:r>
          </a:p>
          <a:p>
            <a:pPr marL="0" indent="0" algn="ctr" fontAlgn="auto">
              <a:spcAft>
                <a:spcPts val="0"/>
              </a:spcAft>
              <a:buClr>
                <a:schemeClr val="accent3"/>
              </a:buClr>
              <a:buNone/>
              <a:defRPr/>
            </a:pPr>
            <a:r>
              <a:rPr lang="en-US" sz="3600" i="1" dirty="0">
                <a:latin typeface="+mj-lt"/>
              </a:rPr>
              <a:t>“But, beloved, we are convinced of better things concerning you, and things that accompany salvation, though we are speaking in this way. For God is not unjust so as to forget your work and the love which you have shown toward His name, in having ministered and in still ministering to the saints. And we desire that each one of you show the same diligence so as to realize </a:t>
            </a:r>
            <a:r>
              <a:rPr lang="en-US" sz="3600" b="1" i="1" dirty="0">
                <a:latin typeface="+mj-lt"/>
              </a:rPr>
              <a:t>the full assurance of hope </a:t>
            </a:r>
            <a:r>
              <a:rPr lang="en-US" sz="3600" i="1" dirty="0">
                <a:latin typeface="+mj-lt"/>
              </a:rPr>
              <a:t>until the end…”</a:t>
            </a:r>
            <a:br>
              <a:rPr lang="en-US" sz="3600" dirty="0">
                <a:latin typeface="+mj-lt"/>
              </a:rPr>
            </a:br>
            <a:r>
              <a:rPr lang="en-US" sz="3600" dirty="0">
                <a:latin typeface="+mj-lt"/>
              </a:rPr>
              <a:t>(Hebrews 6:9-11)</a:t>
            </a:r>
          </a:p>
          <a:p>
            <a:pPr marL="182880" indent="0" fontAlgn="auto">
              <a:spcBef>
                <a:spcPts val="1800"/>
              </a:spcBef>
              <a:spcAft>
                <a:spcPts val="1200"/>
              </a:spcAft>
              <a:buClr>
                <a:schemeClr val="accent3"/>
              </a:buClr>
              <a:buFont typeface="Wingdings 2"/>
              <a:buNone/>
              <a:defRPr/>
            </a:pPr>
            <a:endParaRPr lang="en-US" sz="3600" dirty="0">
              <a:latin typeface="+mj-lt"/>
            </a:endParaRPr>
          </a:p>
          <a:p>
            <a:pPr marL="0" indent="0" fontAlgn="auto">
              <a:spcAft>
                <a:spcPts val="0"/>
              </a:spcAft>
              <a:buClr>
                <a:schemeClr val="accent3"/>
              </a:buClr>
              <a:buFont typeface="Wingdings 2"/>
              <a:buNone/>
              <a:defRPr/>
            </a:pPr>
            <a:endParaRPr lang="en-US" dirty="0"/>
          </a:p>
          <a:p>
            <a:pPr marL="0" indent="0" fontAlgn="auto">
              <a:spcAft>
                <a:spcPts val="0"/>
              </a:spcAft>
              <a:buClr>
                <a:schemeClr val="accent3"/>
              </a:buClr>
              <a:buFont typeface="Wingdings 2"/>
              <a:buNone/>
              <a:defRPr/>
            </a:pPr>
            <a:endParaRPr lang="en-US" dirty="0"/>
          </a:p>
        </p:txBody>
      </p:sp>
    </p:spTree>
    <p:extLst>
      <p:ext uri="{BB962C8B-B14F-4D97-AF65-F5344CB8AC3E}">
        <p14:creationId xmlns:p14="http://schemas.microsoft.com/office/powerpoint/2010/main" val="11263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152C9-A91B-5E30-98D1-58A84043BE5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D2F812-45D5-AF54-A8F4-C5A08F78C45B}"/>
              </a:ext>
            </a:extLst>
          </p:cNvPr>
          <p:cNvSpPr>
            <a:spLocks noGrp="1"/>
          </p:cNvSpPr>
          <p:nvPr>
            <p:ph idx="1"/>
          </p:nvPr>
        </p:nvSpPr>
        <p:spPr>
          <a:xfrm>
            <a:off x="304800" y="914400"/>
            <a:ext cx="8610600" cy="5181600"/>
          </a:xfr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effectLst>
            <a:softEdge rad="127000"/>
          </a:effectLst>
        </p:spPr>
        <p:txBody>
          <a:bodyPr>
            <a:normAutofit lnSpcReduction="10000"/>
          </a:bodyPr>
          <a:lstStyle/>
          <a:p>
            <a:pPr marL="182880" indent="0" fontAlgn="auto">
              <a:spcBef>
                <a:spcPts val="1800"/>
              </a:spcBef>
              <a:spcAft>
                <a:spcPts val="1200"/>
              </a:spcAft>
              <a:buClr>
                <a:schemeClr val="accent3"/>
              </a:buClr>
              <a:buFont typeface="Wingdings 2"/>
              <a:buNone/>
              <a:defRPr/>
            </a:pPr>
            <a:r>
              <a:rPr lang="en-US" sz="3500" dirty="0">
                <a:latin typeface="+mj-lt"/>
              </a:rPr>
              <a:t>We must </a:t>
            </a:r>
            <a:r>
              <a:rPr lang="en-US" sz="3500" b="1" dirty="0">
                <a:latin typeface="+mj-lt"/>
              </a:rPr>
              <a:t>not</a:t>
            </a:r>
            <a:r>
              <a:rPr lang="en-US" sz="3500" dirty="0">
                <a:latin typeface="+mj-lt"/>
              </a:rPr>
              <a:t> </a:t>
            </a:r>
            <a:r>
              <a:rPr lang="en-US" sz="3500" b="1" dirty="0">
                <a:latin typeface="+mj-lt"/>
              </a:rPr>
              <a:t>waver in unbelief</a:t>
            </a:r>
            <a:r>
              <a:rPr lang="en-US" sz="3500" dirty="0">
                <a:latin typeface="+mj-lt"/>
              </a:rPr>
              <a:t> but </a:t>
            </a:r>
            <a:r>
              <a:rPr lang="en-US" sz="3500" b="1" dirty="0">
                <a:latin typeface="+mj-lt"/>
              </a:rPr>
              <a:t>grow strong in faith! </a:t>
            </a:r>
          </a:p>
          <a:p>
            <a:pPr marL="0" indent="0" algn="ctr" fontAlgn="auto">
              <a:spcAft>
                <a:spcPts val="0"/>
              </a:spcAft>
              <a:buClr>
                <a:schemeClr val="accent3"/>
              </a:buClr>
              <a:buNone/>
              <a:defRPr/>
            </a:pPr>
            <a:r>
              <a:rPr lang="en-US" sz="3600" i="1" dirty="0">
                <a:latin typeface="+mj-lt"/>
              </a:rPr>
              <a:t>“…yet, with respect to the promise of God, he did </a:t>
            </a:r>
            <a:r>
              <a:rPr lang="en-US" sz="3600" b="1" i="1" dirty="0">
                <a:latin typeface="+mj-lt"/>
              </a:rPr>
              <a:t>not waver in unbelief but grew strong in faith</a:t>
            </a:r>
            <a:r>
              <a:rPr lang="en-US" sz="3600" i="1" dirty="0">
                <a:latin typeface="+mj-lt"/>
              </a:rPr>
              <a:t>, giving glory to God, and being fully assured that what God had promised, He was able also to perform. Therefore it was also credited to him as righteousness.”</a:t>
            </a:r>
            <a:br>
              <a:rPr lang="en-US" sz="3600" dirty="0">
                <a:latin typeface="+mj-lt"/>
              </a:rPr>
            </a:br>
            <a:r>
              <a:rPr lang="en-US" sz="3600" dirty="0">
                <a:latin typeface="+mj-lt"/>
              </a:rPr>
              <a:t>(Romans 4:20-22)</a:t>
            </a:r>
          </a:p>
          <a:p>
            <a:pPr marL="182880" indent="0" fontAlgn="auto">
              <a:spcBef>
                <a:spcPts val="1800"/>
              </a:spcBef>
              <a:spcAft>
                <a:spcPts val="1200"/>
              </a:spcAft>
              <a:buClr>
                <a:schemeClr val="accent3"/>
              </a:buClr>
              <a:buFont typeface="Wingdings 2"/>
              <a:buNone/>
              <a:defRPr/>
            </a:pPr>
            <a:endParaRPr lang="en-US" sz="3600" dirty="0">
              <a:latin typeface="+mj-lt"/>
            </a:endParaRPr>
          </a:p>
          <a:p>
            <a:pPr marL="0" indent="0" fontAlgn="auto">
              <a:spcAft>
                <a:spcPts val="0"/>
              </a:spcAft>
              <a:buClr>
                <a:schemeClr val="accent3"/>
              </a:buClr>
              <a:buFont typeface="Wingdings 2"/>
              <a:buNone/>
              <a:defRPr/>
            </a:pPr>
            <a:endParaRPr lang="en-US" dirty="0"/>
          </a:p>
          <a:p>
            <a:pPr marL="0" indent="0" fontAlgn="auto">
              <a:spcAft>
                <a:spcPts val="0"/>
              </a:spcAft>
              <a:buClr>
                <a:schemeClr val="accent3"/>
              </a:buClr>
              <a:buFont typeface="Wingdings 2"/>
              <a:buNone/>
              <a:defRPr/>
            </a:pPr>
            <a:endParaRPr lang="en-US" dirty="0"/>
          </a:p>
        </p:txBody>
      </p:sp>
    </p:spTree>
    <p:extLst>
      <p:ext uri="{BB962C8B-B14F-4D97-AF65-F5344CB8AC3E}">
        <p14:creationId xmlns:p14="http://schemas.microsoft.com/office/powerpoint/2010/main" val="355803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AFB74B-9761-C42C-11E9-87E36550E0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449B76-44C7-A1EC-15DD-AD9177CC8C41}"/>
              </a:ext>
            </a:extLst>
          </p:cNvPr>
          <p:cNvSpPr>
            <a:spLocks noGrp="1"/>
          </p:cNvSpPr>
          <p:nvPr>
            <p:ph idx="1"/>
          </p:nvPr>
        </p:nvSpPr>
        <p:spPr>
          <a:xfrm>
            <a:off x="304800" y="914400"/>
            <a:ext cx="8610600" cy="5181600"/>
          </a:xfr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effectLst>
            <a:softEdge rad="127000"/>
          </a:effectLst>
        </p:spPr>
        <p:txBody>
          <a:bodyPr>
            <a:normAutofit fontScale="92500" lnSpcReduction="20000"/>
          </a:bodyPr>
          <a:lstStyle/>
          <a:p>
            <a:pPr marL="182880" indent="0" fontAlgn="auto">
              <a:spcBef>
                <a:spcPts val="1800"/>
              </a:spcBef>
              <a:spcAft>
                <a:spcPts val="1200"/>
              </a:spcAft>
              <a:buClr>
                <a:schemeClr val="accent3"/>
              </a:buClr>
              <a:buFont typeface="Wingdings 2"/>
              <a:buNone/>
              <a:defRPr/>
            </a:pPr>
            <a:r>
              <a:rPr lang="en-US" sz="3500" dirty="0">
                <a:latin typeface="+mj-lt"/>
              </a:rPr>
              <a:t>We must </a:t>
            </a:r>
            <a:r>
              <a:rPr lang="en-US" sz="3500" b="1" dirty="0">
                <a:latin typeface="+mj-lt"/>
              </a:rPr>
              <a:t>believe that He is</a:t>
            </a:r>
            <a:r>
              <a:rPr lang="en-US" sz="3500" dirty="0">
                <a:latin typeface="+mj-lt"/>
              </a:rPr>
              <a:t>, AND that </a:t>
            </a:r>
            <a:r>
              <a:rPr lang="en-US" sz="3500" b="1" dirty="0">
                <a:latin typeface="+mj-lt"/>
              </a:rPr>
              <a:t>He rewards those who seek Him!</a:t>
            </a:r>
          </a:p>
          <a:p>
            <a:pPr marL="0" indent="0" algn="ctr" fontAlgn="auto">
              <a:spcAft>
                <a:spcPts val="0"/>
              </a:spcAft>
              <a:buClr>
                <a:schemeClr val="accent3"/>
              </a:buClr>
              <a:buNone/>
              <a:defRPr/>
            </a:pPr>
            <a:r>
              <a:rPr lang="en-US" sz="3600" i="1" dirty="0">
                <a:latin typeface="+mj-lt"/>
              </a:rPr>
              <a:t>“And without faith it is impossible to please Him, for he who comes to God must </a:t>
            </a:r>
            <a:r>
              <a:rPr lang="en-US" sz="3600" b="1" i="1" dirty="0">
                <a:latin typeface="+mj-lt"/>
              </a:rPr>
              <a:t>believe that He is and that He is a rewarder of those who seek Him</a:t>
            </a:r>
            <a:r>
              <a:rPr lang="en-US" sz="3600" i="1" dirty="0">
                <a:latin typeface="+mj-lt"/>
              </a:rPr>
              <a:t>. By faith Noah, being warned by God about things not yet seen, in reverence prepared an ark for the salvation of his household, by which he condemned the world, and became an heir of the righteousness which is according to faith.”</a:t>
            </a:r>
            <a:br>
              <a:rPr lang="en-US" sz="3600" dirty="0">
                <a:latin typeface="+mj-lt"/>
              </a:rPr>
            </a:br>
            <a:r>
              <a:rPr lang="en-US" sz="3600" dirty="0">
                <a:latin typeface="+mj-lt"/>
              </a:rPr>
              <a:t>(Hebrews 11:6-7)</a:t>
            </a:r>
          </a:p>
          <a:p>
            <a:pPr marL="182880" indent="0" fontAlgn="auto">
              <a:spcBef>
                <a:spcPts val="1800"/>
              </a:spcBef>
              <a:spcAft>
                <a:spcPts val="1200"/>
              </a:spcAft>
              <a:buClr>
                <a:schemeClr val="accent3"/>
              </a:buClr>
              <a:buFont typeface="Wingdings 2"/>
              <a:buNone/>
              <a:defRPr/>
            </a:pPr>
            <a:endParaRPr lang="en-US" sz="3600" dirty="0">
              <a:latin typeface="+mj-lt"/>
            </a:endParaRPr>
          </a:p>
          <a:p>
            <a:pPr marL="0" indent="0" fontAlgn="auto">
              <a:spcAft>
                <a:spcPts val="0"/>
              </a:spcAft>
              <a:buClr>
                <a:schemeClr val="accent3"/>
              </a:buClr>
              <a:buFont typeface="Wingdings 2"/>
              <a:buNone/>
              <a:defRPr/>
            </a:pPr>
            <a:endParaRPr lang="en-US" dirty="0"/>
          </a:p>
          <a:p>
            <a:pPr marL="0" indent="0" fontAlgn="auto">
              <a:spcAft>
                <a:spcPts val="0"/>
              </a:spcAft>
              <a:buClr>
                <a:schemeClr val="accent3"/>
              </a:buClr>
              <a:buFont typeface="Wingdings 2"/>
              <a:buNone/>
              <a:defRPr/>
            </a:pPr>
            <a:endParaRPr lang="en-US" dirty="0"/>
          </a:p>
        </p:txBody>
      </p:sp>
    </p:spTree>
    <p:extLst>
      <p:ext uri="{BB962C8B-B14F-4D97-AF65-F5344CB8AC3E}">
        <p14:creationId xmlns:p14="http://schemas.microsoft.com/office/powerpoint/2010/main" val="263095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126-D584-9822-A978-E94529EC795E}"/>
              </a:ext>
            </a:extLst>
          </p:cNvPr>
          <p:cNvSpPr>
            <a:spLocks noGrp="1"/>
          </p:cNvSpPr>
          <p:nvPr>
            <p:ph type="title"/>
          </p:nvPr>
        </p:nvSpPr>
        <p:spPr>
          <a:xfrm>
            <a:off x="381000" y="457200"/>
            <a:ext cx="8229600" cy="1389888"/>
          </a:xfrm>
          <a:effectLst>
            <a:softEdge rad="127000"/>
          </a:effectLst>
        </p:spPr>
        <p:style>
          <a:lnRef idx="0">
            <a:scrgbClr r="0" g="0" b="0"/>
          </a:lnRef>
          <a:fillRef idx="1002">
            <a:schemeClr val="dk2"/>
          </a:fillRef>
          <a:effectRef idx="0">
            <a:scrgbClr r="0" g="0" b="0"/>
          </a:effectRef>
          <a:fontRef idx="major"/>
        </p:style>
        <p:txBody>
          <a:bodyPr>
            <a:normAutofit fontScale="90000"/>
          </a:bodyPr>
          <a:lstStyle/>
          <a:p>
            <a:pPr algn="ctr" fontAlgn="auto">
              <a:spcAft>
                <a:spcPts val="0"/>
              </a:spcAft>
              <a:defRPr/>
            </a:pPr>
            <a:r>
              <a:rPr lang="en-US" dirty="0">
                <a:solidFill>
                  <a:schemeClr val="bg1"/>
                </a:solidFill>
              </a:rPr>
              <a:t>How strong was Paul’s </a:t>
            </a:r>
            <a:br>
              <a:rPr lang="en-US" dirty="0">
                <a:solidFill>
                  <a:schemeClr val="bg1"/>
                </a:solidFill>
              </a:rPr>
            </a:br>
            <a:r>
              <a:rPr lang="en-US" dirty="0">
                <a:solidFill>
                  <a:schemeClr val="bg1"/>
                </a:solidFill>
              </a:rPr>
              <a:t>longing for heaven?</a:t>
            </a:r>
          </a:p>
        </p:txBody>
      </p:sp>
      <p:sp>
        <p:nvSpPr>
          <p:cNvPr id="3" name="Content Placeholder 2">
            <a:extLst>
              <a:ext uri="{FF2B5EF4-FFF2-40B4-BE49-F238E27FC236}">
                <a16:creationId xmlns:a16="http://schemas.microsoft.com/office/drawing/2014/main" id="{E191B7E2-5477-2089-81C0-67C4AA4F1F5E}"/>
              </a:ext>
            </a:extLst>
          </p:cNvPr>
          <p:cNvSpPr>
            <a:spLocks noGrp="1"/>
          </p:cNvSpPr>
          <p:nvPr>
            <p:ph idx="1"/>
          </p:nvPr>
        </p:nvSpPr>
        <p:spPr>
          <a:xfrm>
            <a:off x="457200" y="1905000"/>
            <a:ext cx="8229600" cy="4800600"/>
          </a:xfrm>
          <a:effectLst>
            <a:softEdge rad="127000"/>
          </a:effectLst>
        </p:spPr>
        <p:style>
          <a:lnRef idx="0">
            <a:scrgbClr r="0" g="0" b="0"/>
          </a:lnRef>
          <a:fillRef idx="1002">
            <a:schemeClr val="lt1"/>
          </a:fillRef>
          <a:effectRef idx="0">
            <a:scrgbClr r="0" g="0" b="0"/>
          </a:effectRef>
          <a:fontRef idx="major"/>
        </p:style>
        <p:txBody>
          <a:bodyPr>
            <a:normAutofit/>
          </a:bodyPr>
          <a:lstStyle/>
          <a:p>
            <a:pPr marL="182880" lvl="2" indent="0" fontAlgn="auto">
              <a:spcBef>
                <a:spcPts val="1200"/>
              </a:spcBef>
              <a:spcAft>
                <a:spcPts val="0"/>
              </a:spcAft>
              <a:buFont typeface="Wingdings 2"/>
              <a:buNone/>
              <a:defRPr/>
            </a:pPr>
            <a:r>
              <a:rPr lang="en-US" sz="3900" b="1" dirty="0"/>
              <a:t>The closer he got, the more real and certain it became.</a:t>
            </a:r>
          </a:p>
          <a:p>
            <a:pPr marL="182880" lvl="2" indent="0" fontAlgn="auto">
              <a:spcAft>
                <a:spcPts val="0"/>
              </a:spcAft>
              <a:buFont typeface="Wingdings 2"/>
              <a:buNone/>
              <a:defRPr/>
            </a:pPr>
            <a:r>
              <a:rPr lang="en-US" sz="3900" b="1" dirty="0">
                <a:solidFill>
                  <a:schemeClr val="accent1">
                    <a:lumMod val="75000"/>
                  </a:schemeClr>
                </a:solidFill>
              </a:rPr>
              <a:t>2 Timothy 4:8</a:t>
            </a:r>
            <a:r>
              <a:rPr lang="en-US" sz="3900" dirty="0"/>
              <a:t>, </a:t>
            </a:r>
          </a:p>
          <a:p>
            <a:pPr marL="182880" lvl="2" indent="0" fontAlgn="auto">
              <a:spcAft>
                <a:spcPts val="0"/>
              </a:spcAft>
              <a:buFont typeface="Wingdings 2"/>
              <a:buNone/>
              <a:defRPr/>
            </a:pPr>
            <a:r>
              <a:rPr lang="en-US" sz="3900" i="1" dirty="0"/>
              <a:t>“… </a:t>
            </a:r>
            <a:r>
              <a:rPr lang="en-US" sz="3900" b="1" i="1" dirty="0">
                <a:solidFill>
                  <a:schemeClr val="accent1">
                    <a:lumMod val="75000"/>
                  </a:schemeClr>
                </a:solidFill>
              </a:rPr>
              <a:t>the crown of righteousness</a:t>
            </a:r>
            <a:r>
              <a:rPr lang="en-US" sz="3900" i="1" dirty="0"/>
              <a:t>, which the Lord, the righteous Judge, </a:t>
            </a:r>
            <a:r>
              <a:rPr lang="en-US" sz="3900" b="1" i="1" dirty="0">
                <a:solidFill>
                  <a:schemeClr val="accent1">
                    <a:lumMod val="75000"/>
                  </a:schemeClr>
                </a:solidFill>
              </a:rPr>
              <a:t>will award to me on that day</a:t>
            </a:r>
            <a:r>
              <a:rPr lang="en-US" sz="3900" i="1" dirty="0"/>
              <a:t>.”</a:t>
            </a:r>
          </a:p>
          <a:p>
            <a:pPr marL="182880" lvl="2" indent="0" fontAlgn="auto">
              <a:spcBef>
                <a:spcPts val="1800"/>
              </a:spcBef>
              <a:spcAft>
                <a:spcPts val="0"/>
              </a:spcAft>
              <a:buFont typeface="Wingdings 2"/>
              <a:buNone/>
              <a:defRPr/>
            </a:pPr>
            <a:r>
              <a:rPr lang="en-US" sz="3900" i="1" dirty="0"/>
              <a:t>We can’t wait until our dying days…</a:t>
            </a:r>
          </a:p>
          <a:p>
            <a:pPr marL="0" lvl="2" indent="0" fontAlgn="auto">
              <a:spcAft>
                <a:spcPts val="0"/>
              </a:spcAft>
              <a:buFont typeface="Wingdings 2"/>
              <a:buNone/>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0C666-B2F2-5A41-DFFE-0D287802B565}"/>
              </a:ext>
            </a:extLst>
          </p:cNvPr>
          <p:cNvSpPr>
            <a:spLocks noGrp="1"/>
          </p:cNvSpPr>
          <p:nvPr>
            <p:ph idx="1"/>
          </p:nvPr>
        </p:nvSpPr>
        <p:spPr>
          <a:xfrm>
            <a:off x="457200" y="609600"/>
            <a:ext cx="8229600" cy="6172200"/>
          </a:xfrm>
          <a:solidFill>
            <a:schemeClr val="tx2">
              <a:lumMod val="50000"/>
            </a:schemeClr>
          </a:solidFill>
          <a:ln>
            <a:solidFill>
              <a:schemeClr val="accent1"/>
            </a:solidFill>
          </a:ln>
          <a:effectLst>
            <a:softEdge rad="127000"/>
          </a:effectLst>
        </p:spPr>
        <p:txBody>
          <a:bodyPr anchor="ctr">
            <a:noAutofit/>
          </a:bodyPr>
          <a:lstStyle/>
          <a:p>
            <a:pPr marL="274320" indent="0" fontAlgn="auto">
              <a:spcAft>
                <a:spcPts val="0"/>
              </a:spcAft>
              <a:buClr>
                <a:schemeClr val="accent3"/>
              </a:buClr>
              <a:buFont typeface="Wingdings 2"/>
              <a:buNone/>
              <a:defRPr/>
            </a:pPr>
            <a:r>
              <a:rPr lang="en-US" sz="3200" dirty="0">
                <a:solidFill>
                  <a:schemeClr val="bg1"/>
                </a:solidFill>
              </a:rPr>
              <a:t>Paul’s prayer for his brethren is that we grow in our ability to </a:t>
            </a:r>
            <a:r>
              <a:rPr lang="en-US" sz="3200" dirty="0">
                <a:solidFill>
                  <a:srgbClr val="FFFF00"/>
                </a:solidFill>
              </a:rPr>
              <a:t>“see”</a:t>
            </a:r>
            <a:r>
              <a:rPr lang="en-US" sz="3200" dirty="0">
                <a:solidFill>
                  <a:schemeClr val="bg1"/>
                </a:solidFill>
              </a:rPr>
              <a:t> (</a:t>
            </a:r>
            <a:r>
              <a:rPr lang="en-US" sz="3200" b="1" dirty="0">
                <a:solidFill>
                  <a:srgbClr val="92D050"/>
                </a:solidFill>
              </a:rPr>
              <a:t>now</a:t>
            </a:r>
            <a:r>
              <a:rPr lang="en-US" sz="3200" dirty="0">
                <a:solidFill>
                  <a:schemeClr val="bg1"/>
                </a:solidFill>
              </a:rPr>
              <a:t>) what God has in store for the faithful and obedient.</a:t>
            </a:r>
          </a:p>
          <a:p>
            <a:pPr marL="274320" indent="0" algn="ctr" fontAlgn="auto">
              <a:spcAft>
                <a:spcPts val="0"/>
              </a:spcAft>
              <a:buClr>
                <a:schemeClr val="accent3"/>
              </a:buClr>
              <a:buFont typeface="Wingdings 2"/>
              <a:buNone/>
              <a:defRPr/>
            </a:pPr>
            <a:r>
              <a:rPr lang="en-US" sz="3000" i="1" dirty="0">
                <a:solidFill>
                  <a:schemeClr val="bg1"/>
                </a:solidFill>
              </a:rPr>
              <a:t>“I pray that the eyes of your heart may be enlightened, so that you will know what is </a:t>
            </a:r>
            <a:r>
              <a:rPr lang="en-US" sz="3000" b="1" i="1" dirty="0">
                <a:solidFill>
                  <a:schemeClr val="bg1"/>
                </a:solidFill>
              </a:rPr>
              <a:t>the hope of His calling</a:t>
            </a:r>
            <a:r>
              <a:rPr lang="en-US" sz="3000" i="1" dirty="0">
                <a:solidFill>
                  <a:schemeClr val="bg1"/>
                </a:solidFill>
              </a:rPr>
              <a:t>, what are </a:t>
            </a:r>
            <a:r>
              <a:rPr lang="en-US" sz="3000" b="1" i="1" dirty="0">
                <a:solidFill>
                  <a:schemeClr val="bg1"/>
                </a:solidFill>
              </a:rPr>
              <a:t>the riches of the glory of His inheritance in the saints</a:t>
            </a:r>
            <a:r>
              <a:rPr lang="en-US" sz="3000" i="1" dirty="0">
                <a:solidFill>
                  <a:schemeClr val="bg1"/>
                </a:solidFill>
              </a:rPr>
              <a:t>, and what is </a:t>
            </a:r>
            <a:r>
              <a:rPr lang="en-US" sz="3000" b="1" i="1" dirty="0">
                <a:solidFill>
                  <a:schemeClr val="bg1"/>
                </a:solidFill>
              </a:rPr>
              <a:t>the surpassing greatness of His power toward us who believe</a:t>
            </a:r>
            <a:r>
              <a:rPr lang="en-US" sz="3000" i="1" dirty="0">
                <a:solidFill>
                  <a:schemeClr val="bg1"/>
                </a:solidFill>
              </a:rPr>
              <a:t>. These are in accordance with the working of the strength of His might…”</a:t>
            </a:r>
            <a:r>
              <a:rPr lang="en-US" sz="3000" dirty="0">
                <a:solidFill>
                  <a:schemeClr val="bg1"/>
                </a:solidFill>
              </a:rPr>
              <a:t> (Ephesians 1:18-19)</a:t>
            </a:r>
            <a:endParaRPr lang="en-US" sz="30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639B5-4C01-336C-50D8-74401E5A3153}"/>
              </a:ext>
            </a:extLst>
          </p:cNvPr>
          <p:cNvSpPr>
            <a:spLocks noGrp="1"/>
          </p:cNvSpPr>
          <p:nvPr>
            <p:ph type="title"/>
          </p:nvPr>
        </p:nvSpPr>
        <p:spPr>
          <a:xfrm>
            <a:off x="457200" y="228600"/>
            <a:ext cx="8229600" cy="838200"/>
          </a:xfrm>
        </p:spPr>
        <p:style>
          <a:lnRef idx="0">
            <a:scrgbClr r="0" g="0" b="0"/>
          </a:lnRef>
          <a:fillRef idx="1002">
            <a:schemeClr val="dk2"/>
          </a:fillRef>
          <a:effectRef idx="0">
            <a:scrgbClr r="0" g="0" b="0"/>
          </a:effectRef>
          <a:fontRef idx="major"/>
        </p:style>
        <p:txBody>
          <a:bodyPr>
            <a:normAutofit/>
          </a:bodyPr>
          <a:lstStyle/>
          <a:p>
            <a:pPr algn="ctr" fontAlgn="auto">
              <a:spcAft>
                <a:spcPts val="0"/>
              </a:spcAft>
              <a:defRPr/>
            </a:pPr>
            <a:r>
              <a:rPr lang="en-US" dirty="0">
                <a:solidFill>
                  <a:schemeClr val="bg1"/>
                </a:solidFill>
              </a:rPr>
              <a:t>How is our spiritual vision?</a:t>
            </a:r>
          </a:p>
        </p:txBody>
      </p:sp>
      <p:sp>
        <p:nvSpPr>
          <p:cNvPr id="3" name="Content Placeholder 2">
            <a:extLst>
              <a:ext uri="{FF2B5EF4-FFF2-40B4-BE49-F238E27FC236}">
                <a16:creationId xmlns:a16="http://schemas.microsoft.com/office/drawing/2014/main" id="{EC983DC7-69B7-61D2-6457-45077B8D9DF8}"/>
              </a:ext>
            </a:extLst>
          </p:cNvPr>
          <p:cNvSpPr>
            <a:spLocks noGrp="1"/>
          </p:cNvSpPr>
          <p:nvPr>
            <p:ph idx="1"/>
          </p:nvPr>
        </p:nvSpPr>
        <p:spPr>
          <a:xfrm>
            <a:off x="457200" y="1295400"/>
            <a:ext cx="8229600" cy="5562600"/>
          </a:xfrm>
          <a:effectLst>
            <a:softEdge rad="127000"/>
          </a:effectLst>
        </p:spPr>
        <p:style>
          <a:lnRef idx="0">
            <a:scrgbClr r="0" g="0" b="0"/>
          </a:lnRef>
          <a:fillRef idx="1002">
            <a:schemeClr val="lt1"/>
          </a:fillRef>
          <a:effectRef idx="0">
            <a:scrgbClr r="0" g="0" b="0"/>
          </a:effectRef>
          <a:fontRef idx="major"/>
        </p:style>
        <p:txBody>
          <a:bodyPr>
            <a:normAutofit/>
          </a:bodyPr>
          <a:lstStyle/>
          <a:p>
            <a:pPr marL="274320" indent="0" fontAlgn="auto">
              <a:spcAft>
                <a:spcPts val="0"/>
              </a:spcAft>
              <a:buClr>
                <a:schemeClr val="accent3"/>
              </a:buClr>
              <a:buFont typeface="Wingdings 2"/>
              <a:buNone/>
              <a:defRPr/>
            </a:pPr>
            <a:r>
              <a:rPr lang="en-US" sz="3500" i="1" dirty="0">
                <a:solidFill>
                  <a:schemeClr val="tx2">
                    <a:lumMod val="50000"/>
                  </a:schemeClr>
                </a:solidFill>
              </a:rPr>
              <a:t>“</a:t>
            </a:r>
            <a:r>
              <a:rPr lang="en-US" sz="3500" b="1" i="1" dirty="0">
                <a:solidFill>
                  <a:schemeClr val="tx2">
                    <a:lumMod val="50000"/>
                  </a:schemeClr>
                </a:solidFill>
              </a:rPr>
              <a:t>I pray that the eyes of your heart may be enlightened</a:t>
            </a:r>
            <a:r>
              <a:rPr lang="en-US" sz="3500" i="1" dirty="0">
                <a:solidFill>
                  <a:schemeClr val="tx2">
                    <a:lumMod val="50000"/>
                  </a:schemeClr>
                </a:solidFill>
              </a:rPr>
              <a:t>” so that you will </a:t>
            </a:r>
            <a:r>
              <a:rPr lang="en-US" sz="3500" b="1" i="1" u="sng" dirty="0">
                <a:solidFill>
                  <a:schemeClr val="tx2">
                    <a:lumMod val="50000"/>
                  </a:schemeClr>
                </a:solidFill>
              </a:rPr>
              <a:t>know</a:t>
            </a:r>
            <a:r>
              <a:rPr lang="en-US" sz="3500" i="1" dirty="0">
                <a:solidFill>
                  <a:schemeClr val="tx2">
                    <a:lumMod val="50000"/>
                  </a:schemeClr>
                </a:solidFill>
              </a:rPr>
              <a:t>:</a:t>
            </a:r>
          </a:p>
          <a:p>
            <a:pPr marL="788670" indent="-514350" fontAlgn="auto">
              <a:spcAft>
                <a:spcPts val="0"/>
              </a:spcAft>
              <a:buClr>
                <a:schemeClr val="accent3"/>
              </a:buClr>
              <a:buFont typeface="+mj-lt"/>
              <a:buAutoNum type="arabicPeriod"/>
              <a:defRPr/>
            </a:pPr>
            <a:r>
              <a:rPr lang="en-US" sz="3500" b="1" i="1" dirty="0">
                <a:solidFill>
                  <a:schemeClr val="tx2">
                    <a:lumMod val="50000"/>
                  </a:schemeClr>
                </a:solidFill>
              </a:rPr>
              <a:t>“The hope of His calling”</a:t>
            </a:r>
            <a:r>
              <a:rPr lang="en-US" sz="3500" i="1" dirty="0">
                <a:solidFill>
                  <a:schemeClr val="tx2">
                    <a:lumMod val="50000"/>
                  </a:schemeClr>
                </a:solidFill>
              </a:rPr>
              <a:t>, </a:t>
            </a:r>
          </a:p>
          <a:p>
            <a:pPr marL="788670" indent="-514350" fontAlgn="auto">
              <a:spcAft>
                <a:spcPts val="0"/>
              </a:spcAft>
              <a:buClr>
                <a:schemeClr val="accent3"/>
              </a:buClr>
              <a:buFont typeface="+mj-lt"/>
              <a:buAutoNum type="arabicPeriod"/>
              <a:defRPr/>
            </a:pPr>
            <a:r>
              <a:rPr lang="en-US" sz="3500" b="1" i="1" dirty="0">
                <a:solidFill>
                  <a:schemeClr val="tx2">
                    <a:lumMod val="50000"/>
                  </a:schemeClr>
                </a:solidFill>
              </a:rPr>
              <a:t>“The riches of the glory of His inheritance in the saints”</a:t>
            </a:r>
            <a:r>
              <a:rPr lang="en-US" sz="3500" i="1" dirty="0">
                <a:solidFill>
                  <a:schemeClr val="tx2">
                    <a:lumMod val="50000"/>
                  </a:schemeClr>
                </a:solidFill>
              </a:rPr>
              <a:t>, </a:t>
            </a:r>
          </a:p>
          <a:p>
            <a:pPr marL="788670" indent="-514350" fontAlgn="auto">
              <a:spcAft>
                <a:spcPts val="0"/>
              </a:spcAft>
              <a:buClr>
                <a:schemeClr val="accent3"/>
              </a:buClr>
              <a:buFont typeface="+mj-lt"/>
              <a:buAutoNum type="arabicPeriod"/>
              <a:defRPr/>
            </a:pPr>
            <a:r>
              <a:rPr lang="en-US" sz="3500" b="1" i="1" dirty="0">
                <a:solidFill>
                  <a:schemeClr val="tx2">
                    <a:lumMod val="50000"/>
                  </a:schemeClr>
                </a:solidFill>
              </a:rPr>
              <a:t>“The surpassing greatness of His power toward us who believe.”</a:t>
            </a:r>
            <a:r>
              <a:rPr lang="en-US" sz="3200" b="1" i="1" dirty="0">
                <a:solidFill>
                  <a:schemeClr val="tx2">
                    <a:lumMod val="50000"/>
                  </a:schemeClr>
                </a:solidFill>
              </a:rPr>
              <a:t> (Ephesians 1:18-19) </a:t>
            </a:r>
          </a:p>
          <a:p>
            <a:pPr marL="640080" lvl="1" indent="0" fontAlgn="auto">
              <a:spcAft>
                <a:spcPts val="0"/>
              </a:spcAft>
              <a:buFont typeface="Wingdings 2"/>
              <a:buNone/>
              <a:defRPr/>
            </a:pPr>
            <a:endParaRPr lang="en-US" dirty="0">
              <a:solidFill>
                <a:schemeClr val="tx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412E8D5-918E-27E4-F4EE-0EBCBE2C6F03}"/>
              </a:ext>
            </a:extLst>
          </p:cNvPr>
          <p:cNvSpPr txBox="1">
            <a:spLocks/>
          </p:cNvSpPr>
          <p:nvPr/>
        </p:nvSpPr>
        <p:spPr>
          <a:xfrm>
            <a:off x="381000" y="106680"/>
            <a:ext cx="8229600" cy="1143000"/>
          </a:xfrm>
          <a:prstGeom prst="rect">
            <a:avLst/>
          </a:prstGeom>
          <a:effectLst>
            <a:softEdge rad="127000"/>
          </a:effectLst>
        </p:spPr>
        <p:style>
          <a:lnRef idx="0">
            <a:scrgbClr r="0" g="0" b="0"/>
          </a:lnRef>
          <a:fillRef idx="1002">
            <a:schemeClr val="dk2"/>
          </a:fillRef>
          <a:effectRef idx="0">
            <a:scrgbClr r="0" g="0" b="0"/>
          </a:effectRef>
          <a:fontRef idx="major"/>
        </p:style>
        <p:txBody>
          <a:bodyPr lIns="0" rIns="0" bIns="0" anchor="b">
            <a:normAutofit/>
          </a:bodyPr>
          <a:lstStyle/>
          <a:p>
            <a:pPr marL="274320" algn="ctr" fontAlgn="auto">
              <a:spcAft>
                <a:spcPts val="0"/>
              </a:spcAft>
              <a:defRPr/>
            </a:pPr>
            <a:r>
              <a:rPr lang="en-US" sz="5000" dirty="0">
                <a:solidFill>
                  <a:schemeClr val="bg1"/>
                </a:solidFill>
              </a:rPr>
              <a:t>Challenges?</a:t>
            </a:r>
          </a:p>
        </p:txBody>
      </p:sp>
      <p:sp>
        <p:nvSpPr>
          <p:cNvPr id="5" name="Content Placeholder 2">
            <a:extLst>
              <a:ext uri="{FF2B5EF4-FFF2-40B4-BE49-F238E27FC236}">
                <a16:creationId xmlns:a16="http://schemas.microsoft.com/office/drawing/2014/main" id="{BDE682AC-F86C-797E-2673-7C8BBFD70BE5}"/>
              </a:ext>
            </a:extLst>
          </p:cNvPr>
          <p:cNvSpPr txBox="1">
            <a:spLocks/>
          </p:cNvSpPr>
          <p:nvPr/>
        </p:nvSpPr>
        <p:spPr>
          <a:xfrm>
            <a:off x="457200" y="1249680"/>
            <a:ext cx="8229600" cy="1524000"/>
          </a:xfrm>
          <a:prstGeom prst="rect">
            <a:avLst/>
          </a:prstGeom>
          <a:effectLst>
            <a:softEdge rad="127000"/>
          </a:effectLst>
        </p:spPr>
        <p:style>
          <a:lnRef idx="0">
            <a:scrgbClr r="0" g="0" b="0"/>
          </a:lnRef>
          <a:fillRef idx="1002">
            <a:schemeClr val="lt1"/>
          </a:fillRef>
          <a:effectRef idx="0">
            <a:scrgbClr r="0" g="0" b="0"/>
          </a:effectRef>
          <a:fontRef idx="major"/>
        </p:style>
        <p:txBody>
          <a:bodyPr>
            <a:normAutofit/>
          </a:bodyPr>
          <a:lstStyle/>
          <a:p>
            <a:pPr marL="274320" fontAlgn="auto">
              <a:spcBef>
                <a:spcPct val="20000"/>
              </a:spcBef>
              <a:spcAft>
                <a:spcPts val="0"/>
              </a:spcAft>
              <a:buClr>
                <a:schemeClr val="accent3"/>
              </a:buClr>
              <a:buSzPct val="95000"/>
              <a:buFont typeface="Wingdings 2"/>
              <a:buNone/>
              <a:defRPr/>
            </a:pPr>
            <a:r>
              <a:rPr lang="en-US" sz="3600" dirty="0">
                <a:solidFill>
                  <a:schemeClr val="tx2">
                    <a:lumMod val="50000"/>
                  </a:schemeClr>
                </a:solidFill>
              </a:rPr>
              <a:t>Focusing all of our heart and soul and mind on </a:t>
            </a:r>
            <a:r>
              <a:rPr lang="en-US" sz="3600" b="1" dirty="0">
                <a:solidFill>
                  <a:schemeClr val="tx2">
                    <a:lumMod val="50000"/>
                  </a:schemeClr>
                </a:solidFill>
              </a:rPr>
              <a:t>what can’t be seen</a:t>
            </a:r>
            <a:r>
              <a:rPr lang="en-US" sz="3600" dirty="0">
                <a:solidFill>
                  <a:schemeClr val="tx2">
                    <a:lumMod val="50000"/>
                  </a:schemeClr>
                </a:solidFill>
              </a:rPr>
              <a:t>.</a:t>
            </a:r>
          </a:p>
          <a:p>
            <a:pPr marL="274320" fontAlgn="auto">
              <a:spcBef>
                <a:spcPct val="20000"/>
              </a:spcBef>
              <a:spcAft>
                <a:spcPts val="0"/>
              </a:spcAft>
              <a:buClr>
                <a:schemeClr val="accent3"/>
              </a:buClr>
              <a:buSzPct val="95000"/>
              <a:buFont typeface="Wingdings 2"/>
              <a:buNone/>
              <a:defRPr/>
            </a:pPr>
            <a:endParaRPr lang="en-US" sz="16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endParaRPr lang="en-US" sz="3200" dirty="0">
              <a:solidFill>
                <a:schemeClr val="tx2">
                  <a:lumMod val="50000"/>
                </a:schemeClr>
              </a:solidFill>
            </a:endParaRPr>
          </a:p>
        </p:txBody>
      </p:sp>
      <p:sp>
        <p:nvSpPr>
          <p:cNvPr id="6" name="Content Placeholder 2">
            <a:extLst>
              <a:ext uri="{FF2B5EF4-FFF2-40B4-BE49-F238E27FC236}">
                <a16:creationId xmlns:a16="http://schemas.microsoft.com/office/drawing/2014/main" id="{30CA8C46-B206-079F-498A-06A108CBF754}"/>
              </a:ext>
            </a:extLst>
          </p:cNvPr>
          <p:cNvSpPr txBox="1">
            <a:spLocks/>
          </p:cNvSpPr>
          <p:nvPr/>
        </p:nvSpPr>
        <p:spPr>
          <a:xfrm>
            <a:off x="533400" y="2724150"/>
            <a:ext cx="8229600" cy="1905000"/>
          </a:xfrm>
          <a:prstGeom prst="rect">
            <a:avLst/>
          </a:prstGeom>
          <a:effectLst>
            <a:softEdge rad="127000"/>
          </a:effectLst>
        </p:spPr>
        <p:style>
          <a:lnRef idx="0">
            <a:scrgbClr r="0" g="0" b="0"/>
          </a:lnRef>
          <a:fillRef idx="1002">
            <a:schemeClr val="lt1"/>
          </a:fillRef>
          <a:effectRef idx="0">
            <a:scrgbClr r="0" g="0" b="0"/>
          </a:effectRef>
          <a:fontRef idx="major"/>
        </p:style>
        <p:txBody>
          <a:bodyPr>
            <a:normAutofit/>
          </a:bodyPr>
          <a:lstStyle/>
          <a:p>
            <a:pPr marL="274320" fontAlgn="auto">
              <a:spcBef>
                <a:spcPct val="20000"/>
              </a:spcBef>
              <a:spcAft>
                <a:spcPts val="0"/>
              </a:spcAft>
              <a:buClr>
                <a:schemeClr val="accent3"/>
              </a:buClr>
              <a:buSzPct val="95000"/>
              <a:buFont typeface="Wingdings 2"/>
              <a:buNone/>
              <a:defRPr/>
            </a:pPr>
            <a:endParaRPr lang="en-US" sz="16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r>
              <a:rPr lang="en-US" sz="3600" dirty="0">
                <a:solidFill>
                  <a:schemeClr val="tx2">
                    <a:lumMod val="50000"/>
                  </a:schemeClr>
                </a:solidFill>
              </a:rPr>
              <a:t>And if we can, </a:t>
            </a:r>
            <a:r>
              <a:rPr lang="en-US" sz="3600" b="1" dirty="0">
                <a:solidFill>
                  <a:schemeClr val="tx2">
                    <a:lumMod val="50000"/>
                  </a:schemeClr>
                </a:solidFill>
              </a:rPr>
              <a:t>holding on </a:t>
            </a:r>
            <a:r>
              <a:rPr lang="en-US" sz="3600" dirty="0">
                <a:solidFill>
                  <a:schemeClr val="tx2">
                    <a:lumMod val="50000"/>
                  </a:schemeClr>
                </a:solidFill>
              </a:rPr>
              <a:t>for what would appear to be a long way off. </a:t>
            </a:r>
          </a:p>
          <a:p>
            <a:pPr fontAlgn="auto">
              <a:spcBef>
                <a:spcPct val="20000"/>
              </a:spcBef>
              <a:spcAft>
                <a:spcPts val="0"/>
              </a:spcAft>
              <a:buClr>
                <a:schemeClr val="accent3"/>
              </a:buClr>
              <a:buSzPct val="95000"/>
              <a:buFont typeface="Wingdings 2"/>
              <a:buNone/>
              <a:defRPr/>
            </a:pPr>
            <a:endParaRPr lang="en-US" sz="16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endParaRPr lang="en-US" sz="32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endParaRPr lang="en-US" sz="32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endParaRPr lang="en-US" sz="3200" dirty="0">
              <a:solidFill>
                <a:schemeClr val="tx2">
                  <a:lumMod val="50000"/>
                </a:schemeClr>
              </a:solidFill>
            </a:endParaRPr>
          </a:p>
        </p:txBody>
      </p:sp>
      <p:sp>
        <p:nvSpPr>
          <p:cNvPr id="7" name="Content Placeholder 2">
            <a:extLst>
              <a:ext uri="{FF2B5EF4-FFF2-40B4-BE49-F238E27FC236}">
                <a16:creationId xmlns:a16="http://schemas.microsoft.com/office/drawing/2014/main" id="{6AB992C3-C6FC-1E8B-739A-3F29549550C5}"/>
              </a:ext>
            </a:extLst>
          </p:cNvPr>
          <p:cNvSpPr txBox="1">
            <a:spLocks/>
          </p:cNvSpPr>
          <p:nvPr/>
        </p:nvSpPr>
        <p:spPr>
          <a:xfrm>
            <a:off x="609600" y="4579620"/>
            <a:ext cx="8229600" cy="1981200"/>
          </a:xfrm>
          <a:prstGeom prst="rect">
            <a:avLst/>
          </a:prstGeom>
          <a:effectLst>
            <a:softEdge rad="127000"/>
          </a:effectLst>
        </p:spPr>
        <p:style>
          <a:lnRef idx="0">
            <a:scrgbClr r="0" g="0" b="0"/>
          </a:lnRef>
          <a:fillRef idx="1002">
            <a:schemeClr val="lt1"/>
          </a:fillRef>
          <a:effectRef idx="0">
            <a:scrgbClr r="0" g="0" b="0"/>
          </a:effectRef>
          <a:fontRef idx="major"/>
        </p:style>
        <p:txBody>
          <a:bodyPr>
            <a:normAutofit/>
          </a:bodyPr>
          <a:lstStyle/>
          <a:p>
            <a:pPr fontAlgn="auto">
              <a:spcBef>
                <a:spcPct val="20000"/>
              </a:spcBef>
              <a:spcAft>
                <a:spcPts val="0"/>
              </a:spcAft>
              <a:buClr>
                <a:schemeClr val="accent3"/>
              </a:buClr>
              <a:buSzPct val="95000"/>
              <a:buFont typeface="Wingdings 2"/>
              <a:buNone/>
              <a:defRPr/>
            </a:pPr>
            <a:endParaRPr lang="en-US" sz="16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r>
              <a:rPr lang="en-US" sz="3600" dirty="0">
                <a:solidFill>
                  <a:schemeClr val="tx2">
                    <a:lumMod val="50000"/>
                  </a:schemeClr>
                </a:solidFill>
              </a:rPr>
              <a:t>How do we acquire a </a:t>
            </a:r>
            <a:r>
              <a:rPr lang="en-US" sz="3600" b="1" dirty="0">
                <a:solidFill>
                  <a:schemeClr val="tx2">
                    <a:lumMod val="50000"/>
                  </a:schemeClr>
                </a:solidFill>
              </a:rPr>
              <a:t>true &amp; accurate </a:t>
            </a:r>
            <a:r>
              <a:rPr lang="en-US" sz="3600" dirty="0">
                <a:solidFill>
                  <a:schemeClr val="tx2">
                    <a:lumMod val="50000"/>
                  </a:schemeClr>
                </a:solidFill>
              </a:rPr>
              <a:t>(i.e., biblical) </a:t>
            </a:r>
            <a:r>
              <a:rPr lang="en-US" sz="3600" b="1" dirty="0">
                <a:solidFill>
                  <a:schemeClr val="tx2">
                    <a:lumMod val="50000"/>
                  </a:schemeClr>
                </a:solidFill>
              </a:rPr>
              <a:t>perspective of heaven</a:t>
            </a:r>
            <a:r>
              <a:rPr lang="en-US" sz="3600" dirty="0">
                <a:solidFill>
                  <a:schemeClr val="tx2">
                    <a:lumMod val="50000"/>
                  </a:schemeClr>
                </a:solidFill>
              </a:rPr>
              <a:t>?</a:t>
            </a:r>
          </a:p>
          <a:p>
            <a:pPr fontAlgn="auto">
              <a:spcBef>
                <a:spcPct val="20000"/>
              </a:spcBef>
              <a:spcAft>
                <a:spcPts val="0"/>
              </a:spcAft>
              <a:buClr>
                <a:schemeClr val="accent3"/>
              </a:buClr>
              <a:buSzPct val="95000"/>
              <a:buFont typeface="Wingdings 2"/>
              <a:buNone/>
              <a:defRPr/>
            </a:pPr>
            <a:endParaRPr lang="en-US" sz="16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endParaRPr lang="en-US" sz="32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endParaRPr lang="en-US" sz="3200" dirty="0">
              <a:solidFill>
                <a:schemeClr val="tx2">
                  <a:lumMod val="50000"/>
                </a:schemeClr>
              </a:solidFill>
            </a:endParaRPr>
          </a:p>
          <a:p>
            <a:pPr marL="274320" fontAlgn="auto">
              <a:spcBef>
                <a:spcPct val="20000"/>
              </a:spcBef>
              <a:spcAft>
                <a:spcPts val="0"/>
              </a:spcAft>
              <a:buClr>
                <a:schemeClr val="accent3"/>
              </a:buClr>
              <a:buSzPct val="95000"/>
              <a:buFont typeface="Wingdings 2"/>
              <a:buNone/>
              <a:defRPr/>
            </a:pPr>
            <a:endParaRPr lang="en-US" sz="3200" dirty="0">
              <a:solidFill>
                <a:schemeClr val="tx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82947-5A9B-5FB5-97AF-78192D35CE59}"/>
              </a:ext>
            </a:extLst>
          </p:cNvPr>
          <p:cNvSpPr>
            <a:spLocks noGrp="1"/>
          </p:cNvSpPr>
          <p:nvPr>
            <p:ph type="title"/>
          </p:nvPr>
        </p:nvSpPr>
        <p:spPr>
          <a:xfrm>
            <a:off x="457200" y="704088"/>
            <a:ext cx="8229600" cy="11430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What Is Heaven Like?</a:t>
            </a:r>
          </a:p>
        </p:txBody>
      </p:sp>
      <p:sp>
        <p:nvSpPr>
          <p:cNvPr id="3" name="Content Placeholder 2">
            <a:extLst>
              <a:ext uri="{FF2B5EF4-FFF2-40B4-BE49-F238E27FC236}">
                <a16:creationId xmlns:a16="http://schemas.microsoft.com/office/drawing/2014/main" id="{F7F6AD00-6EA3-64FF-6123-026AB47BF111}"/>
              </a:ext>
            </a:extLst>
          </p:cNvPr>
          <p:cNvSpPr>
            <a:spLocks noGrp="1"/>
          </p:cNvSpPr>
          <p:nvPr>
            <p:ph idx="1"/>
          </p:nvPr>
        </p:nvSpPr>
        <p:spPr>
          <a:xfrm>
            <a:off x="457200" y="1935480"/>
            <a:ext cx="8229600" cy="4693920"/>
          </a:xfrm>
          <a:effectLst>
            <a:softEdge rad="127000"/>
          </a:effectLst>
        </p:spPr>
        <p:style>
          <a:lnRef idx="0">
            <a:scrgbClr r="0" g="0" b="0"/>
          </a:lnRef>
          <a:fillRef idx="1002">
            <a:schemeClr val="lt1"/>
          </a:fillRef>
          <a:effectRef idx="0">
            <a:scrgbClr r="0" g="0" b="0"/>
          </a:effectRef>
          <a:fontRef idx="major"/>
        </p:style>
        <p:txBody>
          <a:bodyPr>
            <a:normAutofit/>
          </a:bodyPr>
          <a:lstStyle/>
          <a:p>
            <a:pPr marL="274320" indent="0" fontAlgn="auto">
              <a:spcAft>
                <a:spcPts val="0"/>
              </a:spcAft>
              <a:buClr>
                <a:schemeClr val="accent3"/>
              </a:buClr>
              <a:buFont typeface="Wingdings 2"/>
              <a:buNone/>
              <a:defRPr/>
            </a:pPr>
            <a:r>
              <a:rPr lang="en-US" sz="3600" b="1" dirty="0"/>
              <a:t>Unlike anything we know </a:t>
            </a:r>
            <a:r>
              <a:rPr lang="en-US" sz="3600" dirty="0"/>
              <a:t>of in this life:</a:t>
            </a:r>
          </a:p>
          <a:p>
            <a:pPr marL="274320" indent="0" fontAlgn="auto">
              <a:spcAft>
                <a:spcPts val="0"/>
              </a:spcAft>
              <a:buClr>
                <a:schemeClr val="accent3"/>
              </a:buClr>
              <a:buFont typeface="Wingdings 2"/>
              <a:buNone/>
              <a:defRPr/>
            </a:pPr>
            <a:endParaRPr lang="en-US" sz="1800" dirty="0"/>
          </a:p>
          <a:p>
            <a:pPr marL="274320" indent="0" algn="ctr" fontAlgn="auto">
              <a:spcAft>
                <a:spcPts val="0"/>
              </a:spcAft>
              <a:buClr>
                <a:schemeClr val="accent3"/>
              </a:buClr>
              <a:buFont typeface="Wingdings 2"/>
              <a:buNone/>
              <a:defRPr/>
            </a:pPr>
            <a:r>
              <a:rPr lang="en-US" sz="3600" dirty="0"/>
              <a:t>“</a:t>
            </a:r>
            <a:r>
              <a:rPr lang="en-US" sz="3600" i="1" dirty="0"/>
              <a:t>…born again to </a:t>
            </a:r>
            <a:r>
              <a:rPr lang="en-US" sz="3600" b="1" i="1" dirty="0"/>
              <a:t>a living hope </a:t>
            </a:r>
            <a:r>
              <a:rPr lang="en-US" sz="3600" i="1" dirty="0"/>
              <a:t>through the resurrection of Jesus Christ from the dead, to obtain an inheritance which is </a:t>
            </a:r>
            <a:r>
              <a:rPr lang="en-US" sz="3600" b="1" i="1" dirty="0">
                <a:solidFill>
                  <a:schemeClr val="accent1">
                    <a:lumMod val="75000"/>
                  </a:schemeClr>
                </a:solidFill>
              </a:rPr>
              <a:t>imperishable</a:t>
            </a:r>
            <a:r>
              <a:rPr lang="en-US" sz="3600" i="1" dirty="0"/>
              <a:t> and </a:t>
            </a:r>
            <a:r>
              <a:rPr lang="en-US" sz="3600" b="1" i="1" dirty="0">
                <a:solidFill>
                  <a:schemeClr val="accent1">
                    <a:lumMod val="75000"/>
                  </a:schemeClr>
                </a:solidFill>
              </a:rPr>
              <a:t>undefiled</a:t>
            </a:r>
            <a:r>
              <a:rPr lang="en-US" sz="3600" i="1" dirty="0"/>
              <a:t> and </a:t>
            </a:r>
            <a:r>
              <a:rPr lang="en-US" sz="3600" b="1" i="1" dirty="0">
                <a:solidFill>
                  <a:schemeClr val="accent1">
                    <a:lumMod val="75000"/>
                  </a:schemeClr>
                </a:solidFill>
              </a:rPr>
              <a:t>will</a:t>
            </a:r>
            <a:r>
              <a:rPr lang="en-US" sz="3600" i="1" dirty="0"/>
              <a:t> </a:t>
            </a:r>
            <a:r>
              <a:rPr lang="en-US" sz="3600" b="1" i="1" dirty="0">
                <a:solidFill>
                  <a:schemeClr val="accent1">
                    <a:lumMod val="75000"/>
                  </a:schemeClr>
                </a:solidFill>
              </a:rPr>
              <a:t>not</a:t>
            </a:r>
            <a:r>
              <a:rPr lang="en-US" sz="3600" i="1" dirty="0"/>
              <a:t> </a:t>
            </a:r>
            <a:r>
              <a:rPr lang="en-US" sz="3600" b="1" i="1" dirty="0">
                <a:solidFill>
                  <a:schemeClr val="accent1">
                    <a:lumMod val="75000"/>
                  </a:schemeClr>
                </a:solidFill>
              </a:rPr>
              <a:t>fade</a:t>
            </a:r>
            <a:r>
              <a:rPr lang="en-US" sz="3600" i="1" dirty="0"/>
              <a:t> </a:t>
            </a:r>
            <a:r>
              <a:rPr lang="en-US" sz="3600" b="1" i="1" dirty="0">
                <a:solidFill>
                  <a:schemeClr val="accent1">
                    <a:lumMod val="75000"/>
                  </a:schemeClr>
                </a:solidFill>
              </a:rPr>
              <a:t>away</a:t>
            </a:r>
            <a:r>
              <a:rPr lang="en-US" sz="3600" i="1" dirty="0"/>
              <a:t>, reserved in heaven for you…</a:t>
            </a:r>
            <a:r>
              <a:rPr lang="en-US" sz="3600" dirty="0"/>
              <a:t>”</a:t>
            </a:r>
            <a:r>
              <a:rPr lang="en-US" sz="3600" b="1" dirty="0"/>
              <a:t> (1 Peter 1:3b-4)</a:t>
            </a:r>
            <a:r>
              <a:rPr lang="en-US" sz="3600" dirty="0"/>
              <a:t> </a:t>
            </a:r>
          </a:p>
          <a:p>
            <a:pPr marL="640080" lvl="1" indent="0" fontAlgn="auto">
              <a:spcAft>
                <a:spcPts val="0"/>
              </a:spcAft>
              <a:buFont typeface="Wingdings 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CF88-A256-8C5E-770F-A0C24677525E}"/>
              </a:ext>
            </a:extLst>
          </p:cNvPr>
          <p:cNvSpPr>
            <a:spLocks noGrp="1"/>
          </p:cNvSpPr>
          <p:nvPr>
            <p:ph type="title"/>
          </p:nvPr>
        </p:nvSpPr>
        <p:spPr>
          <a:xfrm>
            <a:off x="457200" y="704088"/>
            <a:ext cx="8229600" cy="11430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What Is Heaven Like?</a:t>
            </a:r>
          </a:p>
        </p:txBody>
      </p:sp>
      <p:sp>
        <p:nvSpPr>
          <p:cNvPr id="3" name="Content Placeholder 2">
            <a:extLst>
              <a:ext uri="{FF2B5EF4-FFF2-40B4-BE49-F238E27FC236}">
                <a16:creationId xmlns:a16="http://schemas.microsoft.com/office/drawing/2014/main" id="{274AF21D-F6D1-1AD4-6F2D-1E7CA545D07E}"/>
              </a:ext>
            </a:extLst>
          </p:cNvPr>
          <p:cNvSpPr>
            <a:spLocks noGrp="1"/>
          </p:cNvSpPr>
          <p:nvPr>
            <p:ph idx="1"/>
          </p:nvPr>
        </p:nvSpPr>
        <p:spPr>
          <a:xfrm>
            <a:off x="457200" y="1935480"/>
            <a:ext cx="8229600" cy="4389120"/>
          </a:xfrm>
          <a:effectLst>
            <a:softEdge rad="127000"/>
          </a:effectLst>
        </p:spPr>
        <p:style>
          <a:lnRef idx="0">
            <a:scrgbClr r="0" g="0" b="0"/>
          </a:lnRef>
          <a:fillRef idx="1002">
            <a:schemeClr val="lt1"/>
          </a:fillRef>
          <a:effectRef idx="0">
            <a:scrgbClr r="0" g="0" b="0"/>
          </a:effectRef>
          <a:fontRef idx="major"/>
        </p:style>
        <p:txBody>
          <a:bodyPr>
            <a:normAutofit/>
          </a:bodyPr>
          <a:lstStyle/>
          <a:p>
            <a:pPr marL="274320" indent="-274320" fontAlgn="auto">
              <a:spcBef>
                <a:spcPts val="2400"/>
              </a:spcBef>
              <a:spcAft>
                <a:spcPts val="0"/>
              </a:spcAft>
              <a:buClr>
                <a:schemeClr val="accent3"/>
              </a:buClr>
              <a:buFont typeface="Wingdings 2"/>
              <a:buChar char=""/>
              <a:defRPr/>
            </a:pPr>
            <a:r>
              <a:rPr lang="en-US" sz="3600" dirty="0"/>
              <a:t>Not a “state” but a place.</a:t>
            </a:r>
          </a:p>
          <a:p>
            <a:pPr marL="274320" indent="-274320" fontAlgn="auto">
              <a:spcBef>
                <a:spcPts val="2400"/>
              </a:spcBef>
              <a:spcAft>
                <a:spcPts val="0"/>
              </a:spcAft>
              <a:buClr>
                <a:schemeClr val="accent3"/>
              </a:buClr>
              <a:buFont typeface="Wingdings 2"/>
              <a:buChar char=""/>
              <a:defRPr/>
            </a:pPr>
            <a:r>
              <a:rPr lang="en-US" sz="3600" dirty="0"/>
              <a:t>Not physical, but a </a:t>
            </a:r>
            <a:r>
              <a:rPr lang="en-US" sz="3600" b="1" dirty="0"/>
              <a:t>spiritual</a:t>
            </a:r>
            <a:r>
              <a:rPr lang="en-US" sz="3600" dirty="0"/>
              <a:t> place.</a:t>
            </a:r>
          </a:p>
          <a:p>
            <a:pPr marL="274320" indent="-274320" fontAlgn="auto">
              <a:spcBef>
                <a:spcPts val="2400"/>
              </a:spcBef>
              <a:spcAft>
                <a:spcPts val="0"/>
              </a:spcAft>
              <a:buClr>
                <a:schemeClr val="accent3"/>
              </a:buClr>
              <a:buFont typeface="Wingdings 2"/>
              <a:buChar char=""/>
              <a:defRPr/>
            </a:pPr>
            <a:r>
              <a:rPr lang="en-US" sz="3600" dirty="0"/>
              <a:t>Defined by </a:t>
            </a:r>
            <a:r>
              <a:rPr lang="en-US" sz="3600" b="1" dirty="0"/>
              <a:t>what </a:t>
            </a:r>
            <a:r>
              <a:rPr lang="en-US" sz="3600" b="1" dirty="0">
                <a:solidFill>
                  <a:srgbClr val="C00000"/>
                </a:solidFill>
              </a:rPr>
              <a:t>is</a:t>
            </a:r>
            <a:r>
              <a:rPr lang="en-US" sz="3600" b="1" dirty="0"/>
              <a:t> there</a:t>
            </a:r>
            <a:r>
              <a:rPr lang="en-US" sz="3600" dirty="0"/>
              <a:t>.</a:t>
            </a:r>
          </a:p>
          <a:p>
            <a:pPr marL="274320" indent="-274320" fontAlgn="auto">
              <a:spcBef>
                <a:spcPts val="2400"/>
              </a:spcBef>
              <a:spcAft>
                <a:spcPts val="0"/>
              </a:spcAft>
              <a:buClr>
                <a:schemeClr val="accent3"/>
              </a:buClr>
              <a:buFont typeface="Wingdings 2"/>
              <a:buChar char=""/>
              <a:defRPr/>
            </a:pPr>
            <a:r>
              <a:rPr lang="en-US" sz="3600" dirty="0"/>
              <a:t>Defined by </a:t>
            </a:r>
            <a:r>
              <a:rPr lang="en-US" sz="3600" b="1" dirty="0"/>
              <a:t>what </a:t>
            </a:r>
            <a:r>
              <a:rPr lang="en-US" sz="3600" b="1" dirty="0">
                <a:solidFill>
                  <a:srgbClr val="C00000"/>
                </a:solidFill>
              </a:rPr>
              <a:t>is not </a:t>
            </a:r>
            <a:r>
              <a:rPr lang="en-US" sz="3600" b="1" dirty="0"/>
              <a:t>there</a:t>
            </a:r>
            <a:r>
              <a:rPr lang="en-US" sz="3600" dirty="0"/>
              <a:t>. </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D46C02-6E3C-D1C9-488D-6FE7EEDBB2B1}"/>
              </a:ext>
            </a:extLst>
          </p:cNvPr>
          <p:cNvSpPr>
            <a:spLocks noGrp="1"/>
          </p:cNvSpPr>
          <p:nvPr>
            <p:ph idx="1"/>
          </p:nvPr>
        </p:nvSpPr>
        <p:spPr>
          <a:xfrm>
            <a:off x="457200" y="533400"/>
            <a:ext cx="8229600" cy="5257800"/>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5400000" scaled="1"/>
            <a:tileRect/>
          </a:gradFill>
          <a:effectLst>
            <a:softEdge rad="127000"/>
          </a:effectLst>
        </p:spPr>
        <p:txBody>
          <a:bodyPr>
            <a:normAutofit/>
          </a:bodyPr>
          <a:lstStyle/>
          <a:p>
            <a:pPr marL="274320" indent="0" fontAlgn="auto">
              <a:spcAft>
                <a:spcPts val="0"/>
              </a:spcAft>
              <a:buClr>
                <a:schemeClr val="accent3"/>
              </a:buClr>
              <a:buFont typeface="Wingdings 2"/>
              <a:buNone/>
              <a:defRPr/>
            </a:pPr>
            <a:r>
              <a:rPr lang="en-US" sz="3200" dirty="0"/>
              <a:t>How do we think life will </a:t>
            </a:r>
            <a:r>
              <a:rPr lang="en-US" sz="3200" b="1" dirty="0"/>
              <a:t>“turn out</a:t>
            </a:r>
            <a:r>
              <a:rPr lang="en-US" sz="3200" dirty="0"/>
              <a:t>” in the end?</a:t>
            </a:r>
          </a:p>
          <a:p>
            <a:pPr marL="274320" indent="0" fontAlgn="auto">
              <a:spcAft>
                <a:spcPts val="0"/>
              </a:spcAft>
              <a:buClr>
                <a:schemeClr val="accent3"/>
              </a:buClr>
              <a:buFont typeface="Wingdings 2"/>
              <a:buNone/>
              <a:defRPr/>
            </a:pPr>
            <a:endParaRPr lang="en-US" sz="1600" dirty="0"/>
          </a:p>
          <a:p>
            <a:pPr marL="274320" indent="0" fontAlgn="auto">
              <a:spcAft>
                <a:spcPts val="0"/>
              </a:spcAft>
              <a:buClr>
                <a:schemeClr val="accent3"/>
              </a:buClr>
              <a:buFont typeface="Wingdings 2"/>
              <a:buNone/>
              <a:defRPr/>
            </a:pPr>
            <a:r>
              <a:rPr lang="en-US" sz="3200" dirty="0"/>
              <a:t>“</a:t>
            </a:r>
            <a:r>
              <a:rPr lang="en-US" sz="3200" b="1" dirty="0"/>
              <a:t>Therefore, keep up your courage, men, for I believe God that it will turn out exactly as I have been told</a:t>
            </a:r>
            <a:r>
              <a:rPr lang="en-US" sz="3200" dirty="0"/>
              <a:t>.” (Acts 27:25)</a:t>
            </a:r>
          </a:p>
          <a:p>
            <a:pPr marL="274320" indent="0" fontAlgn="auto">
              <a:spcAft>
                <a:spcPts val="0"/>
              </a:spcAft>
              <a:buClr>
                <a:schemeClr val="accent3"/>
              </a:buClr>
              <a:buFont typeface="Wingdings 2"/>
              <a:buNone/>
              <a:defRPr/>
            </a:pPr>
            <a:endParaRPr lang="en-US" sz="1600" dirty="0"/>
          </a:p>
          <a:p>
            <a:pPr marL="274320" indent="0" fontAlgn="auto">
              <a:spcAft>
                <a:spcPts val="0"/>
              </a:spcAft>
              <a:buClr>
                <a:schemeClr val="accent3"/>
              </a:buClr>
              <a:buFont typeface="Wingdings 2"/>
              <a:buNone/>
              <a:defRPr/>
            </a:pPr>
            <a:r>
              <a:rPr lang="en-US" sz="3200" dirty="0"/>
              <a:t>What if we </a:t>
            </a:r>
            <a:r>
              <a:rPr lang="en-US" sz="3200" b="1" dirty="0"/>
              <a:t>don’t really believe</a:t>
            </a:r>
            <a:r>
              <a:rPr lang="en-US" sz="3200" dirty="0"/>
              <a:t>? </a:t>
            </a:r>
          </a:p>
          <a:p>
            <a:pPr marL="274320" indent="0" fontAlgn="auto">
              <a:spcAft>
                <a:spcPts val="0"/>
              </a:spcAft>
              <a:buClr>
                <a:schemeClr val="accent3"/>
              </a:buClr>
              <a:buFont typeface="Wingdings 2"/>
              <a:buNone/>
              <a:defRPr/>
            </a:pPr>
            <a:endParaRPr lang="en-US" sz="1600" dirty="0"/>
          </a:p>
          <a:p>
            <a:pPr marL="274320" indent="0" fontAlgn="auto">
              <a:spcAft>
                <a:spcPts val="0"/>
              </a:spcAft>
              <a:buClr>
                <a:schemeClr val="accent3"/>
              </a:buClr>
              <a:buFont typeface="Wingdings 2"/>
              <a:buNone/>
              <a:defRPr/>
            </a:pPr>
            <a:r>
              <a:rPr lang="en-US" sz="3200" dirty="0"/>
              <a:t>What if we </a:t>
            </a:r>
            <a:r>
              <a:rPr lang="en-US" sz="3200" b="1" dirty="0"/>
              <a:t>have doubts</a:t>
            </a:r>
            <a:r>
              <a:rPr lang="en-US" sz="3200" dirty="0"/>
              <a:t>? (cf. James 1:6-8)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3975C-C580-7D27-0DF9-9DAFFC9DAB91}"/>
              </a:ext>
            </a:extLst>
          </p:cNvPr>
          <p:cNvSpPr>
            <a:spLocks noGrp="1"/>
          </p:cNvSpPr>
          <p:nvPr>
            <p:ph type="title"/>
          </p:nvPr>
        </p:nvSpPr>
        <p:spPr>
          <a:xfrm>
            <a:off x="228600" y="704088"/>
            <a:ext cx="8610600" cy="11430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What Is Heaven Like?</a:t>
            </a:r>
          </a:p>
        </p:txBody>
      </p:sp>
      <p:sp>
        <p:nvSpPr>
          <p:cNvPr id="3" name="Content Placeholder 2">
            <a:extLst>
              <a:ext uri="{FF2B5EF4-FFF2-40B4-BE49-F238E27FC236}">
                <a16:creationId xmlns:a16="http://schemas.microsoft.com/office/drawing/2014/main" id="{CACD6801-008C-2B8F-B208-73926E1CDA57}"/>
              </a:ext>
            </a:extLst>
          </p:cNvPr>
          <p:cNvSpPr>
            <a:spLocks noGrp="1"/>
          </p:cNvSpPr>
          <p:nvPr>
            <p:ph idx="1"/>
          </p:nvPr>
        </p:nvSpPr>
        <p:spPr>
          <a:xfrm>
            <a:off x="228600" y="1935480"/>
            <a:ext cx="8610600" cy="4389120"/>
          </a:xfrm>
          <a:effectLst>
            <a:softEdge rad="127000"/>
          </a:effectLst>
        </p:spPr>
        <p:style>
          <a:lnRef idx="0">
            <a:scrgbClr r="0" g="0" b="0"/>
          </a:lnRef>
          <a:fillRef idx="1002">
            <a:schemeClr val="lt1"/>
          </a:fillRef>
          <a:effectRef idx="0">
            <a:scrgbClr r="0" g="0" b="0"/>
          </a:effectRef>
          <a:fontRef idx="major"/>
        </p:style>
        <p:txBody>
          <a:bodyPr>
            <a:noAutofit/>
          </a:bodyPr>
          <a:lstStyle/>
          <a:p>
            <a:pPr marL="274320" indent="0" fontAlgn="auto">
              <a:spcAft>
                <a:spcPts val="0"/>
              </a:spcAft>
              <a:buClr>
                <a:schemeClr val="accent3"/>
              </a:buClr>
              <a:buFont typeface="Wingdings 2"/>
              <a:buNone/>
              <a:defRPr/>
            </a:pPr>
            <a:r>
              <a:rPr lang="en-US" sz="3600" b="1" dirty="0"/>
              <a:t>Defined by what </a:t>
            </a:r>
            <a:r>
              <a:rPr lang="en-US" sz="3600" b="1" dirty="0">
                <a:solidFill>
                  <a:srgbClr val="C00000"/>
                </a:solidFill>
              </a:rPr>
              <a:t>is</a:t>
            </a:r>
            <a:r>
              <a:rPr lang="en-US" sz="3600" b="1" dirty="0"/>
              <a:t> there</a:t>
            </a:r>
            <a:r>
              <a:rPr lang="en-US" sz="3600" dirty="0"/>
              <a:t>:</a:t>
            </a:r>
          </a:p>
          <a:p>
            <a:pPr marL="274320" indent="0" fontAlgn="auto">
              <a:spcAft>
                <a:spcPts val="0"/>
              </a:spcAft>
              <a:buClr>
                <a:schemeClr val="accent3"/>
              </a:buClr>
              <a:buFont typeface="Wingdings 2"/>
              <a:buNone/>
              <a:defRPr/>
            </a:pPr>
            <a:r>
              <a:rPr lang="en-US" sz="3600" b="1" dirty="0"/>
              <a:t>Describing the indescribable…</a:t>
            </a:r>
            <a:endParaRPr lang="en-US" sz="3600" dirty="0"/>
          </a:p>
          <a:p>
            <a:pPr marL="274320" indent="0" algn="ctr" fontAlgn="auto">
              <a:spcAft>
                <a:spcPts val="0"/>
              </a:spcAft>
              <a:buClr>
                <a:schemeClr val="accent3"/>
              </a:buClr>
              <a:buFont typeface="Wingdings 2"/>
              <a:buNone/>
              <a:defRPr/>
            </a:pPr>
            <a:r>
              <a:rPr lang="en-US" sz="3600" i="1" dirty="0"/>
              <a:t>“But just as it is written, ‘</a:t>
            </a:r>
            <a:r>
              <a:rPr lang="en-US" sz="3600" b="1" i="1" dirty="0"/>
              <a:t>Things which eye has not seen and ear has not heard</a:t>
            </a:r>
            <a:r>
              <a:rPr lang="en-US" sz="3600" i="1" dirty="0"/>
              <a:t>, and which have not entered the heart of man, </a:t>
            </a:r>
            <a:r>
              <a:rPr lang="en-US" sz="3600" b="1" i="1" dirty="0"/>
              <a:t>all that God has prepared for those who love Him</a:t>
            </a:r>
            <a:r>
              <a:rPr lang="en-US" sz="3600" i="1" dirty="0"/>
              <a:t>.’” </a:t>
            </a:r>
            <a:r>
              <a:rPr lang="en-US" sz="3600" b="1" dirty="0"/>
              <a:t>(1 Corinthians 2:9)</a:t>
            </a:r>
            <a:endParaRPr lang="en-US" sz="36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FD45B-36B4-7BA4-83E9-66F5817B4D21}"/>
              </a:ext>
            </a:extLst>
          </p:cNvPr>
          <p:cNvSpPr>
            <a:spLocks noGrp="1"/>
          </p:cNvSpPr>
          <p:nvPr>
            <p:ph type="title"/>
          </p:nvPr>
        </p:nvSpPr>
        <p:spPr>
          <a:xfrm>
            <a:off x="228600" y="609600"/>
            <a:ext cx="8458200" cy="8382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What Is Heaven Like?</a:t>
            </a:r>
          </a:p>
        </p:txBody>
      </p:sp>
      <p:sp>
        <p:nvSpPr>
          <p:cNvPr id="3" name="Content Placeholder 2">
            <a:extLst>
              <a:ext uri="{FF2B5EF4-FFF2-40B4-BE49-F238E27FC236}">
                <a16:creationId xmlns:a16="http://schemas.microsoft.com/office/drawing/2014/main" id="{9994CC44-6A5E-3F6A-A877-06E989E90212}"/>
              </a:ext>
            </a:extLst>
          </p:cNvPr>
          <p:cNvSpPr>
            <a:spLocks noGrp="1"/>
          </p:cNvSpPr>
          <p:nvPr>
            <p:ph idx="1"/>
          </p:nvPr>
        </p:nvSpPr>
        <p:spPr>
          <a:xfrm>
            <a:off x="228600" y="1524000"/>
            <a:ext cx="8686800" cy="5334000"/>
          </a:xfrm>
          <a:effectLst>
            <a:softEdge rad="127000"/>
          </a:effectLst>
        </p:spPr>
        <p:style>
          <a:lnRef idx="0">
            <a:scrgbClr r="0" g="0" b="0"/>
          </a:lnRef>
          <a:fillRef idx="1002">
            <a:schemeClr val="lt1"/>
          </a:fillRef>
          <a:effectRef idx="0">
            <a:scrgbClr r="0" g="0" b="0"/>
          </a:effectRef>
          <a:fontRef idx="major"/>
        </p:style>
        <p:txBody>
          <a:bodyPr>
            <a:normAutofit/>
          </a:bodyPr>
          <a:lstStyle/>
          <a:p>
            <a:pPr marL="274320" indent="0" fontAlgn="auto">
              <a:spcAft>
                <a:spcPts val="0"/>
              </a:spcAft>
              <a:buClr>
                <a:schemeClr val="accent3"/>
              </a:buClr>
              <a:buFont typeface="Wingdings 2"/>
              <a:buNone/>
              <a:defRPr/>
            </a:pPr>
            <a:r>
              <a:rPr lang="en-US" sz="3600" b="1" dirty="0"/>
              <a:t>Revelation Chapter 21</a:t>
            </a:r>
          </a:p>
          <a:p>
            <a:pPr marL="274320" indent="0" fontAlgn="auto">
              <a:spcAft>
                <a:spcPts val="0"/>
              </a:spcAft>
              <a:buClr>
                <a:schemeClr val="accent3"/>
              </a:buClr>
              <a:buFont typeface="Wingdings 2"/>
              <a:buNone/>
              <a:defRPr/>
            </a:pPr>
            <a:r>
              <a:rPr lang="en-US" sz="3600" dirty="0"/>
              <a:t>What has been covered in chapters 12-21?</a:t>
            </a:r>
          </a:p>
          <a:p>
            <a:pPr marL="640080" lvl="1" indent="-246888" fontAlgn="auto">
              <a:spcAft>
                <a:spcPts val="0"/>
              </a:spcAft>
              <a:buFont typeface="Wingdings 2"/>
              <a:buChar char=""/>
              <a:defRPr/>
            </a:pPr>
            <a:r>
              <a:rPr lang="en-US" sz="3600" dirty="0"/>
              <a:t>The </a:t>
            </a:r>
            <a:r>
              <a:rPr lang="en-US" sz="3600" b="1" dirty="0"/>
              <a:t>war against the saints </a:t>
            </a:r>
            <a:r>
              <a:rPr lang="en-US" sz="3600" dirty="0"/>
              <a:t>&amp; the church.</a:t>
            </a:r>
          </a:p>
          <a:p>
            <a:pPr marL="640080" lvl="1" indent="-246888" fontAlgn="auto">
              <a:spcAft>
                <a:spcPts val="0"/>
              </a:spcAft>
              <a:buFont typeface="Wingdings 2"/>
              <a:buChar char=""/>
              <a:defRPr/>
            </a:pPr>
            <a:r>
              <a:rPr lang="en-US" sz="3600" dirty="0"/>
              <a:t>The </a:t>
            </a:r>
            <a:r>
              <a:rPr lang="en-US" sz="3600" b="1" dirty="0"/>
              <a:t>punishment of the wicked</a:t>
            </a:r>
            <a:r>
              <a:rPr lang="en-US" sz="3600" dirty="0"/>
              <a:t>.</a:t>
            </a:r>
          </a:p>
          <a:p>
            <a:pPr marL="640080" lvl="1" indent="-246888" fontAlgn="auto">
              <a:spcAft>
                <a:spcPts val="0"/>
              </a:spcAft>
              <a:buFont typeface="Wingdings 2"/>
              <a:buChar char=""/>
              <a:defRPr/>
            </a:pPr>
            <a:r>
              <a:rPr lang="en-US" sz="3600" dirty="0"/>
              <a:t>The </a:t>
            </a:r>
            <a:r>
              <a:rPr lang="en-US" sz="3600" b="1" dirty="0"/>
              <a:t>destruction of Satan </a:t>
            </a:r>
            <a:r>
              <a:rPr lang="en-US" sz="3600" dirty="0"/>
              <a:t>and his servants.</a:t>
            </a:r>
          </a:p>
          <a:p>
            <a:pPr marL="274320" indent="0" fontAlgn="auto">
              <a:spcAft>
                <a:spcPts val="0"/>
              </a:spcAft>
              <a:buClr>
                <a:schemeClr val="accent3"/>
              </a:buClr>
              <a:buFont typeface="Wingdings 2"/>
              <a:buNone/>
              <a:defRPr/>
            </a:pPr>
            <a:r>
              <a:rPr lang="en-US" sz="3600" dirty="0"/>
              <a:t>The concluding issue - the</a:t>
            </a:r>
            <a:r>
              <a:rPr lang="en-US" sz="3600" b="1" dirty="0"/>
              <a:t> reward of the righteous </a:t>
            </a:r>
            <a:r>
              <a:rPr lang="en-US" sz="3600" dirty="0"/>
              <a:t>&amp; the </a:t>
            </a:r>
            <a:r>
              <a:rPr lang="en-US" sz="3600" b="1" dirty="0"/>
              <a:t>glory of the faithful</a:t>
            </a:r>
            <a:r>
              <a:rPr lang="en-US" sz="3600" dirty="0"/>
              <a:t>.</a:t>
            </a:r>
          </a:p>
          <a:p>
            <a:pPr marL="640080" lvl="1" indent="-246888" fontAlgn="auto">
              <a:spcAft>
                <a:spcPts val="0"/>
              </a:spcAft>
              <a:buFont typeface="Wingdings 2"/>
              <a:buChar char=""/>
              <a:defRPr/>
            </a:pPr>
            <a:endParaRPr lang="en-US" dirty="0"/>
          </a:p>
          <a:p>
            <a:pPr marL="640080" lvl="1" indent="-246888"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831B-E65E-44FB-C120-931B1B2B1A42}"/>
              </a:ext>
            </a:extLst>
          </p:cNvPr>
          <p:cNvSpPr>
            <a:spLocks noGrp="1"/>
          </p:cNvSpPr>
          <p:nvPr>
            <p:ph type="title"/>
          </p:nvPr>
        </p:nvSpPr>
        <p:spPr>
          <a:xfrm>
            <a:off x="457200" y="228600"/>
            <a:ext cx="8229600" cy="8382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Revelation Chapter 21</a:t>
            </a:r>
          </a:p>
        </p:txBody>
      </p:sp>
      <p:sp>
        <p:nvSpPr>
          <p:cNvPr id="3" name="Content Placeholder 2">
            <a:extLst>
              <a:ext uri="{FF2B5EF4-FFF2-40B4-BE49-F238E27FC236}">
                <a16:creationId xmlns:a16="http://schemas.microsoft.com/office/drawing/2014/main" id="{21E975FC-2641-8029-8EEB-8BE1E9FD27F2}"/>
              </a:ext>
            </a:extLst>
          </p:cNvPr>
          <p:cNvSpPr>
            <a:spLocks noGrp="1"/>
          </p:cNvSpPr>
          <p:nvPr>
            <p:ph idx="1"/>
          </p:nvPr>
        </p:nvSpPr>
        <p:spPr>
          <a:xfrm>
            <a:off x="457200" y="1066800"/>
            <a:ext cx="8077200" cy="5562600"/>
          </a:xfrm>
          <a:effectLst>
            <a:softEdge rad="63500"/>
          </a:effectLst>
        </p:spPr>
        <p:style>
          <a:lnRef idx="0">
            <a:scrgbClr r="0" g="0" b="0"/>
          </a:lnRef>
          <a:fillRef idx="1002">
            <a:schemeClr val="lt1"/>
          </a:fillRef>
          <a:effectRef idx="0">
            <a:scrgbClr r="0" g="0" b="0"/>
          </a:effectRef>
          <a:fontRef idx="major"/>
        </p:style>
        <p:txBody>
          <a:bodyPr>
            <a:normAutofit fontScale="92500" lnSpcReduction="10000"/>
          </a:bodyPr>
          <a:lstStyle/>
          <a:p>
            <a:pPr marL="274320" indent="-274320" fontAlgn="auto">
              <a:spcAft>
                <a:spcPts val="0"/>
              </a:spcAft>
              <a:buClr>
                <a:schemeClr val="accent3"/>
              </a:buClr>
              <a:buFont typeface="Wingdings 2"/>
              <a:buNone/>
              <a:defRPr/>
            </a:pPr>
            <a:r>
              <a:rPr lang="en-US" sz="3200" b="1" dirty="0"/>
              <a:t>Vs. 1 </a:t>
            </a:r>
            <a:r>
              <a:rPr lang="en-US" sz="3200" dirty="0"/>
              <a:t>– “</a:t>
            </a:r>
            <a:r>
              <a:rPr lang="en-US" sz="3500" b="1" i="1" dirty="0"/>
              <a:t>A new heaven and a new earth</a:t>
            </a:r>
            <a:r>
              <a:rPr lang="en-US" sz="3200" dirty="0"/>
              <a:t>”</a:t>
            </a:r>
          </a:p>
          <a:p>
            <a:pPr marL="274320" indent="-274320" fontAlgn="auto">
              <a:spcAft>
                <a:spcPts val="0"/>
              </a:spcAft>
              <a:buClr>
                <a:schemeClr val="accent3"/>
              </a:buClr>
              <a:buFont typeface="Wingdings 2"/>
              <a:buNone/>
              <a:defRPr/>
            </a:pPr>
            <a:r>
              <a:rPr lang="en-US" sz="3500" dirty="0"/>
              <a:t>Use of this phrase:</a:t>
            </a:r>
          </a:p>
          <a:p>
            <a:pPr marL="514350" indent="-514350" fontAlgn="auto">
              <a:spcAft>
                <a:spcPts val="0"/>
              </a:spcAft>
              <a:buClrTx/>
              <a:buFont typeface="+mj-lt"/>
              <a:buAutoNum type="arabicPeriod"/>
              <a:defRPr/>
            </a:pPr>
            <a:r>
              <a:rPr lang="en-US" sz="3500" b="1" dirty="0">
                <a:solidFill>
                  <a:schemeClr val="bg2">
                    <a:lumMod val="10000"/>
                  </a:schemeClr>
                </a:solidFill>
              </a:rPr>
              <a:t>God’s own people</a:t>
            </a:r>
            <a:r>
              <a:rPr lang="en-US" sz="3500" dirty="0">
                <a:solidFill>
                  <a:schemeClr val="bg2">
                    <a:lumMod val="10000"/>
                  </a:schemeClr>
                </a:solidFill>
              </a:rPr>
              <a:t>. Isaiah 65:17-19</a:t>
            </a:r>
          </a:p>
          <a:p>
            <a:pPr marL="514350" indent="-514350" fontAlgn="auto">
              <a:spcAft>
                <a:spcPts val="0"/>
              </a:spcAft>
              <a:buClrTx/>
              <a:buFont typeface="+mj-lt"/>
              <a:buAutoNum type="arabicPeriod"/>
              <a:defRPr/>
            </a:pPr>
            <a:r>
              <a:rPr lang="en-US" sz="3500" b="1" dirty="0">
                <a:solidFill>
                  <a:schemeClr val="bg2">
                    <a:lumMod val="10000"/>
                  </a:schemeClr>
                </a:solidFill>
              </a:rPr>
              <a:t>What God has promised following the 2</a:t>
            </a:r>
            <a:r>
              <a:rPr lang="en-US" sz="3500" b="1" baseline="30000" dirty="0">
                <a:solidFill>
                  <a:schemeClr val="bg2">
                    <a:lumMod val="10000"/>
                  </a:schemeClr>
                </a:solidFill>
              </a:rPr>
              <a:t>nd</a:t>
            </a:r>
            <a:r>
              <a:rPr lang="en-US" sz="3500" b="1" dirty="0">
                <a:solidFill>
                  <a:schemeClr val="bg2">
                    <a:lumMod val="10000"/>
                  </a:schemeClr>
                </a:solidFill>
              </a:rPr>
              <a:t> coming and final judgment</a:t>
            </a:r>
            <a:r>
              <a:rPr lang="en-US" sz="3500" dirty="0">
                <a:solidFill>
                  <a:schemeClr val="bg2">
                    <a:lumMod val="10000"/>
                  </a:schemeClr>
                </a:solidFill>
              </a:rPr>
              <a:t>.</a:t>
            </a:r>
            <a:br>
              <a:rPr lang="en-US" sz="3500" dirty="0">
                <a:solidFill>
                  <a:schemeClr val="bg2">
                    <a:lumMod val="10000"/>
                  </a:schemeClr>
                </a:solidFill>
              </a:rPr>
            </a:br>
            <a:r>
              <a:rPr lang="en-US" sz="3500" dirty="0">
                <a:solidFill>
                  <a:schemeClr val="bg2">
                    <a:lumMod val="10000"/>
                  </a:schemeClr>
                </a:solidFill>
              </a:rPr>
              <a:t>2 Peter 3:10-14; Rev. 21:1-2</a:t>
            </a:r>
          </a:p>
          <a:p>
            <a:pPr marL="514350" indent="-514350" fontAlgn="auto">
              <a:spcAft>
                <a:spcPts val="0"/>
              </a:spcAft>
              <a:buClrTx/>
              <a:buFont typeface="+mj-lt"/>
              <a:buAutoNum type="arabicPeriod"/>
              <a:defRPr/>
            </a:pPr>
            <a:r>
              <a:rPr lang="en-US" sz="3500" b="1" dirty="0">
                <a:solidFill>
                  <a:schemeClr val="bg2">
                    <a:lumMod val="10000"/>
                  </a:schemeClr>
                </a:solidFill>
              </a:rPr>
              <a:t>In Christ, we are new creatures</a:t>
            </a:r>
            <a:r>
              <a:rPr lang="en-US" sz="3500" dirty="0">
                <a:solidFill>
                  <a:schemeClr val="bg2">
                    <a:lumMod val="10000"/>
                  </a:schemeClr>
                </a:solidFill>
              </a:rPr>
              <a:t>.</a:t>
            </a:r>
            <a:br>
              <a:rPr lang="en-US" sz="3500" dirty="0">
                <a:solidFill>
                  <a:schemeClr val="bg2">
                    <a:lumMod val="10000"/>
                  </a:schemeClr>
                </a:solidFill>
              </a:rPr>
            </a:br>
            <a:r>
              <a:rPr lang="en-US" sz="3500" dirty="0">
                <a:solidFill>
                  <a:schemeClr val="bg2">
                    <a:lumMod val="10000"/>
                  </a:schemeClr>
                </a:solidFill>
              </a:rPr>
              <a:t>(2 Corinthians 5:17)</a:t>
            </a:r>
          </a:p>
          <a:p>
            <a:pPr marL="514350" indent="-514350" fontAlgn="auto">
              <a:spcAft>
                <a:spcPts val="0"/>
              </a:spcAft>
              <a:buClr>
                <a:schemeClr val="accent3"/>
              </a:buClr>
              <a:buFont typeface="Wingdings 2"/>
              <a:buNone/>
              <a:defRPr/>
            </a:pPr>
            <a:endParaRPr lang="en-US" sz="1900" dirty="0"/>
          </a:p>
          <a:p>
            <a:pPr marL="274320" indent="-274320" fontAlgn="auto">
              <a:spcAft>
                <a:spcPts val="0"/>
              </a:spcAft>
              <a:buClr>
                <a:schemeClr val="accent3"/>
              </a:buClr>
              <a:buFont typeface="Wingdings 2"/>
              <a:buNone/>
              <a:defRPr/>
            </a:pPr>
            <a:r>
              <a:rPr lang="en-US" sz="3200" dirty="0"/>
              <a:t>	Represents </a:t>
            </a:r>
            <a:r>
              <a:rPr lang="en-US" sz="3200" b="1" dirty="0"/>
              <a:t>a divine changing of the order</a:t>
            </a:r>
            <a:r>
              <a:rPr lang="en-US" sz="3200" dirty="0"/>
              <a:t>.</a:t>
            </a:r>
          </a:p>
          <a:p>
            <a:pPr marL="640080" lvl="1" indent="-246888" fontAlgn="auto">
              <a:spcAft>
                <a:spcPts val="0"/>
              </a:spcAft>
              <a:buFont typeface="Wingdings 2"/>
              <a:buChar char=""/>
              <a:defRPr/>
            </a:pPr>
            <a:endParaRPr lang="en-US" dirty="0"/>
          </a:p>
          <a:p>
            <a:pPr marL="640080" lvl="1" indent="-246888"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42B03-19DE-294D-7801-3229996F67AD}"/>
              </a:ext>
            </a:extLst>
          </p:cNvPr>
          <p:cNvSpPr>
            <a:spLocks noGrp="1"/>
          </p:cNvSpPr>
          <p:nvPr>
            <p:ph type="title"/>
          </p:nvPr>
        </p:nvSpPr>
        <p:spPr>
          <a:xfrm>
            <a:off x="457200" y="609600"/>
            <a:ext cx="8229600" cy="8382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Revelation Chapter 21</a:t>
            </a:r>
          </a:p>
        </p:txBody>
      </p:sp>
      <p:sp>
        <p:nvSpPr>
          <p:cNvPr id="3" name="Content Placeholder 2">
            <a:extLst>
              <a:ext uri="{FF2B5EF4-FFF2-40B4-BE49-F238E27FC236}">
                <a16:creationId xmlns:a16="http://schemas.microsoft.com/office/drawing/2014/main" id="{CFFD3C85-D9CC-C573-7C20-3B6EBD436F84}"/>
              </a:ext>
            </a:extLst>
          </p:cNvPr>
          <p:cNvSpPr>
            <a:spLocks noGrp="1"/>
          </p:cNvSpPr>
          <p:nvPr>
            <p:ph idx="1"/>
          </p:nvPr>
        </p:nvSpPr>
        <p:spPr>
          <a:xfrm>
            <a:off x="457200" y="1600200"/>
            <a:ext cx="8229600" cy="5029200"/>
          </a:xfrm>
          <a:effectLst>
            <a:softEdge rad="127000"/>
          </a:effectLst>
        </p:spPr>
        <p:style>
          <a:lnRef idx="0">
            <a:scrgbClr r="0" g="0" b="0"/>
          </a:lnRef>
          <a:fillRef idx="1002">
            <a:schemeClr val="lt1"/>
          </a:fillRef>
          <a:effectRef idx="0">
            <a:scrgbClr r="0" g="0" b="0"/>
          </a:effectRef>
          <a:fontRef idx="major"/>
        </p:style>
        <p:txBody>
          <a:bodyPr>
            <a:normAutofit/>
          </a:bodyPr>
          <a:lstStyle/>
          <a:p>
            <a:pPr marL="274320" indent="0" fontAlgn="auto">
              <a:spcAft>
                <a:spcPts val="0"/>
              </a:spcAft>
              <a:buClr>
                <a:schemeClr val="accent3"/>
              </a:buClr>
              <a:buFont typeface="Wingdings 2"/>
              <a:buNone/>
              <a:defRPr/>
            </a:pPr>
            <a:r>
              <a:rPr lang="en-US" sz="3600" b="1" dirty="0"/>
              <a:t>Vs. 2 </a:t>
            </a:r>
            <a:r>
              <a:rPr lang="en-US" sz="3600" dirty="0"/>
              <a:t>– </a:t>
            </a:r>
            <a:r>
              <a:rPr lang="en-US" sz="3600" b="1" dirty="0"/>
              <a:t>The holy city, new Jerusalem</a:t>
            </a:r>
          </a:p>
          <a:p>
            <a:pPr marL="274320" indent="0" fontAlgn="auto">
              <a:spcAft>
                <a:spcPts val="0"/>
              </a:spcAft>
              <a:buClr>
                <a:schemeClr val="accent3"/>
              </a:buClr>
              <a:buFont typeface="Wingdings 2"/>
              <a:buNone/>
              <a:defRPr/>
            </a:pPr>
            <a:r>
              <a:rPr lang="en-US" sz="3600" dirty="0"/>
              <a:t>“</a:t>
            </a:r>
            <a:r>
              <a:rPr lang="en-US" sz="3600" b="1" i="1" dirty="0"/>
              <a:t>New</a:t>
            </a:r>
            <a:r>
              <a:rPr lang="en-US" sz="3600" dirty="0"/>
              <a:t>” – new in kind, superior to that which preceded it.</a:t>
            </a:r>
          </a:p>
          <a:p>
            <a:pPr marL="274320" indent="0" fontAlgn="auto">
              <a:spcAft>
                <a:spcPts val="0"/>
              </a:spcAft>
              <a:buClr>
                <a:schemeClr val="accent3"/>
              </a:buClr>
              <a:buFont typeface="Wingdings 2"/>
              <a:buNone/>
              <a:defRPr/>
            </a:pPr>
            <a:r>
              <a:rPr lang="en-US" sz="3600" dirty="0"/>
              <a:t>“</a:t>
            </a:r>
            <a:r>
              <a:rPr lang="en-US" sz="3600" b="1" i="1" dirty="0"/>
              <a:t>Coming down out of heaven</a:t>
            </a:r>
            <a:r>
              <a:rPr lang="en-US" sz="3600" dirty="0"/>
              <a:t>” – of a divine origin, not built by men. A “</a:t>
            </a:r>
            <a:r>
              <a:rPr lang="en-US" sz="3600" b="1" i="1" dirty="0"/>
              <a:t>lasting city</a:t>
            </a:r>
            <a:r>
              <a:rPr lang="en-US" sz="3600" dirty="0"/>
              <a:t>” (Hebrews 13:14)</a:t>
            </a:r>
          </a:p>
          <a:p>
            <a:pPr marL="274320" indent="0" fontAlgn="auto">
              <a:spcAft>
                <a:spcPts val="0"/>
              </a:spcAft>
              <a:buClr>
                <a:schemeClr val="accent3"/>
              </a:buClr>
              <a:buFont typeface="Wingdings 2"/>
              <a:buNone/>
              <a:defRPr/>
            </a:pPr>
            <a:r>
              <a:rPr lang="en-US" sz="3600" dirty="0"/>
              <a:t>Sought for by the patriarchs of old. (Hebrews 11:10)</a:t>
            </a:r>
          </a:p>
          <a:p>
            <a:pPr marL="640080" lvl="1" indent="-246888"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0F3F-544E-B2FA-54CA-19CC74A5F201}"/>
              </a:ext>
            </a:extLst>
          </p:cNvPr>
          <p:cNvSpPr>
            <a:spLocks noGrp="1"/>
          </p:cNvSpPr>
          <p:nvPr>
            <p:ph type="title"/>
          </p:nvPr>
        </p:nvSpPr>
        <p:spPr>
          <a:xfrm>
            <a:off x="457200" y="609600"/>
            <a:ext cx="8229600" cy="8382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Revelation Chapter 21</a:t>
            </a:r>
          </a:p>
        </p:txBody>
      </p:sp>
      <p:sp>
        <p:nvSpPr>
          <p:cNvPr id="3" name="Content Placeholder 2">
            <a:extLst>
              <a:ext uri="{FF2B5EF4-FFF2-40B4-BE49-F238E27FC236}">
                <a16:creationId xmlns:a16="http://schemas.microsoft.com/office/drawing/2014/main" id="{1F48E8F4-F43F-05D4-189E-7439047DF413}"/>
              </a:ext>
            </a:extLst>
          </p:cNvPr>
          <p:cNvSpPr>
            <a:spLocks noGrp="1"/>
          </p:cNvSpPr>
          <p:nvPr>
            <p:ph idx="1"/>
          </p:nvPr>
        </p:nvSpPr>
        <p:spPr>
          <a:xfrm>
            <a:off x="457200" y="1600200"/>
            <a:ext cx="8229600" cy="5029200"/>
          </a:xfrm>
          <a:effectLst>
            <a:softEdge rad="127000"/>
          </a:effectLst>
        </p:spPr>
        <p:style>
          <a:lnRef idx="0">
            <a:scrgbClr r="0" g="0" b="0"/>
          </a:lnRef>
          <a:fillRef idx="1002">
            <a:schemeClr val="lt1"/>
          </a:fillRef>
          <a:effectRef idx="0">
            <a:scrgbClr r="0" g="0" b="0"/>
          </a:effectRef>
          <a:fontRef idx="major"/>
        </p:style>
        <p:txBody>
          <a:bodyPr>
            <a:normAutofit lnSpcReduction="10000"/>
          </a:bodyPr>
          <a:lstStyle/>
          <a:p>
            <a:pPr marL="274320" indent="0" fontAlgn="auto">
              <a:spcAft>
                <a:spcPts val="0"/>
              </a:spcAft>
              <a:buClr>
                <a:schemeClr val="accent3"/>
              </a:buClr>
              <a:buFont typeface="Wingdings 2"/>
              <a:buNone/>
              <a:defRPr/>
            </a:pPr>
            <a:r>
              <a:rPr lang="en-US" sz="3600" b="1" dirty="0"/>
              <a:t>Vs. 3 </a:t>
            </a:r>
            <a:r>
              <a:rPr lang="en-US" sz="3600" dirty="0"/>
              <a:t>– </a:t>
            </a:r>
            <a:r>
              <a:rPr lang="en-US" sz="3600" b="1" i="1" dirty="0"/>
              <a:t>The tabernacle of God is with men</a:t>
            </a:r>
            <a:r>
              <a:rPr lang="en-US" sz="3600" dirty="0"/>
              <a:t>.</a:t>
            </a:r>
          </a:p>
          <a:p>
            <a:pPr marL="274320" indent="0" fontAlgn="auto">
              <a:spcAft>
                <a:spcPts val="0"/>
              </a:spcAft>
              <a:buClr>
                <a:schemeClr val="accent3"/>
              </a:buClr>
              <a:buFont typeface="Wingdings 2"/>
              <a:buNone/>
              <a:defRPr/>
            </a:pPr>
            <a:r>
              <a:rPr lang="en-US" sz="3600" dirty="0"/>
              <a:t>“</a:t>
            </a:r>
            <a:r>
              <a:rPr lang="en-US" sz="3600" b="1" i="1" dirty="0"/>
              <a:t>Pitched</a:t>
            </a:r>
            <a:r>
              <a:rPr lang="en-US" sz="3600" dirty="0"/>
              <a:t>” by God and not man. Hebrews 8:2; 9:11</a:t>
            </a:r>
          </a:p>
          <a:p>
            <a:pPr marL="274320" indent="0" fontAlgn="auto">
              <a:spcAft>
                <a:spcPts val="0"/>
              </a:spcAft>
              <a:buClr>
                <a:schemeClr val="accent3"/>
              </a:buClr>
              <a:buFont typeface="Wingdings 2"/>
              <a:buNone/>
              <a:defRPr/>
            </a:pPr>
            <a:r>
              <a:rPr lang="en-US" sz="3600" dirty="0"/>
              <a:t>God shall “</a:t>
            </a:r>
            <a:r>
              <a:rPr lang="en-US" sz="3600" b="1" i="1" dirty="0"/>
              <a:t>dwell among them</a:t>
            </a:r>
            <a:r>
              <a:rPr lang="en-US" sz="3600" dirty="0"/>
              <a:t>”. Perfect fellowship with our heavenly Father. (cf. 1 Thessalonians 4:16-17)</a:t>
            </a:r>
          </a:p>
          <a:p>
            <a:pPr marL="274320" indent="0" fontAlgn="auto">
              <a:spcAft>
                <a:spcPts val="0"/>
              </a:spcAft>
              <a:buClr>
                <a:schemeClr val="accent3"/>
              </a:buClr>
              <a:buFont typeface="Wingdings 2"/>
              <a:buNone/>
              <a:defRPr/>
            </a:pPr>
            <a:r>
              <a:rPr lang="en-US" sz="3600" dirty="0"/>
              <a:t>We shall “</a:t>
            </a:r>
            <a:r>
              <a:rPr lang="en-US" sz="3600" b="1" i="1" dirty="0"/>
              <a:t>see His face</a:t>
            </a:r>
            <a:r>
              <a:rPr lang="en-US" sz="3600" dirty="0"/>
              <a:t>” (22:4)</a:t>
            </a:r>
            <a:br>
              <a:rPr lang="en-US" sz="3600" dirty="0"/>
            </a:br>
            <a:r>
              <a:rPr lang="en-US" sz="3600" dirty="0"/>
              <a:t>cf. Genesis 3:8; Exodus 3:6; 1 John 3:2-3</a:t>
            </a:r>
          </a:p>
          <a:p>
            <a:pPr marL="274320" indent="0" fontAlgn="auto">
              <a:spcAft>
                <a:spcPts val="0"/>
              </a:spcAft>
              <a:buClr>
                <a:schemeClr val="accent3"/>
              </a:buClr>
              <a:buFont typeface="Wingdings 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CF5F6-FAB6-D6AC-ED78-C1C22ED01B62}"/>
              </a:ext>
            </a:extLst>
          </p:cNvPr>
          <p:cNvSpPr>
            <a:spLocks noGrp="1"/>
          </p:cNvSpPr>
          <p:nvPr>
            <p:ph type="title"/>
          </p:nvPr>
        </p:nvSpPr>
        <p:spPr>
          <a:xfrm>
            <a:off x="457200" y="609600"/>
            <a:ext cx="8229600" cy="838200"/>
          </a:xfrm>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Revelation Chapter 21</a:t>
            </a:r>
          </a:p>
        </p:txBody>
      </p:sp>
      <p:sp>
        <p:nvSpPr>
          <p:cNvPr id="3" name="Content Placeholder 2">
            <a:extLst>
              <a:ext uri="{FF2B5EF4-FFF2-40B4-BE49-F238E27FC236}">
                <a16:creationId xmlns:a16="http://schemas.microsoft.com/office/drawing/2014/main" id="{7D68D85A-4871-40B2-9AB4-416C47C31D16}"/>
              </a:ext>
            </a:extLst>
          </p:cNvPr>
          <p:cNvSpPr>
            <a:spLocks noGrp="1"/>
          </p:cNvSpPr>
          <p:nvPr>
            <p:ph idx="1"/>
          </p:nvPr>
        </p:nvSpPr>
        <p:spPr>
          <a:xfrm>
            <a:off x="457200" y="1600200"/>
            <a:ext cx="8229600" cy="5029200"/>
          </a:xfrm>
        </p:spPr>
        <p:style>
          <a:lnRef idx="0">
            <a:scrgbClr r="0" g="0" b="0"/>
          </a:lnRef>
          <a:fillRef idx="1002">
            <a:schemeClr val="lt1"/>
          </a:fillRef>
          <a:effectRef idx="0">
            <a:scrgbClr r="0" g="0" b="0"/>
          </a:effectRef>
          <a:fontRef idx="major"/>
        </p:style>
        <p:txBody>
          <a:bodyPr>
            <a:normAutofit lnSpcReduction="10000"/>
          </a:bodyPr>
          <a:lstStyle/>
          <a:p>
            <a:pPr marL="274320" indent="0" fontAlgn="auto">
              <a:spcAft>
                <a:spcPts val="0"/>
              </a:spcAft>
              <a:buClr>
                <a:schemeClr val="accent3"/>
              </a:buClr>
              <a:buFont typeface="Wingdings 2"/>
              <a:buNone/>
              <a:defRPr/>
            </a:pPr>
            <a:r>
              <a:rPr lang="en-US" sz="3200" b="1" dirty="0"/>
              <a:t>Vs. 4 –</a:t>
            </a:r>
          </a:p>
          <a:p>
            <a:pPr marL="274320" indent="0" fontAlgn="auto">
              <a:spcAft>
                <a:spcPts val="0"/>
              </a:spcAft>
              <a:buClr>
                <a:schemeClr val="accent3"/>
              </a:buClr>
              <a:buFont typeface="Wingdings 2"/>
              <a:buNone/>
              <a:defRPr/>
            </a:pPr>
            <a:r>
              <a:rPr lang="en-US" sz="3600" dirty="0"/>
              <a:t>Defined by what </a:t>
            </a:r>
            <a:r>
              <a:rPr lang="en-US" sz="3600" dirty="0">
                <a:solidFill>
                  <a:srgbClr val="C00000"/>
                </a:solidFill>
              </a:rPr>
              <a:t>is not </a:t>
            </a:r>
            <a:r>
              <a:rPr lang="en-US" sz="3600" dirty="0"/>
              <a:t>there: </a:t>
            </a:r>
          </a:p>
          <a:p>
            <a:pPr marL="1005840" lvl="6" indent="0">
              <a:buFont typeface="Wingdings 2"/>
              <a:buNone/>
              <a:defRPr/>
            </a:pPr>
            <a:r>
              <a:rPr lang="en-US" sz="3600" dirty="0"/>
              <a:t>No </a:t>
            </a:r>
            <a:r>
              <a:rPr lang="en-US" sz="3600" b="1" dirty="0"/>
              <a:t>tears</a:t>
            </a:r>
            <a:r>
              <a:rPr lang="en-US" sz="3600" dirty="0"/>
              <a:t>, </a:t>
            </a:r>
          </a:p>
          <a:p>
            <a:pPr marL="1005840" lvl="6" indent="0">
              <a:buFont typeface="Wingdings 2"/>
              <a:buNone/>
              <a:defRPr/>
            </a:pPr>
            <a:r>
              <a:rPr lang="en-US" sz="3600" dirty="0"/>
              <a:t>No </a:t>
            </a:r>
            <a:r>
              <a:rPr lang="en-US" sz="3600" b="1" dirty="0"/>
              <a:t>death</a:t>
            </a:r>
            <a:r>
              <a:rPr lang="en-US" sz="3600" dirty="0"/>
              <a:t>, </a:t>
            </a:r>
          </a:p>
          <a:p>
            <a:pPr marL="1005840" lvl="6" indent="0">
              <a:buFont typeface="Wingdings 2"/>
              <a:buNone/>
              <a:defRPr/>
            </a:pPr>
            <a:r>
              <a:rPr lang="en-US" sz="3600" dirty="0"/>
              <a:t>No </a:t>
            </a:r>
            <a:r>
              <a:rPr lang="en-US" sz="3600" b="1" dirty="0"/>
              <a:t>mourning</a:t>
            </a:r>
            <a:r>
              <a:rPr lang="en-US" sz="3600" dirty="0"/>
              <a:t>,</a:t>
            </a:r>
          </a:p>
          <a:p>
            <a:pPr marL="1005840" lvl="6" indent="0">
              <a:buFont typeface="Wingdings 2"/>
              <a:buNone/>
              <a:defRPr/>
            </a:pPr>
            <a:r>
              <a:rPr lang="en-US" sz="3600" dirty="0"/>
              <a:t>No </a:t>
            </a:r>
            <a:r>
              <a:rPr lang="en-US" sz="3600" b="1" dirty="0"/>
              <a:t>crying</a:t>
            </a:r>
            <a:r>
              <a:rPr lang="en-US" sz="3600" dirty="0"/>
              <a:t>, </a:t>
            </a:r>
          </a:p>
          <a:p>
            <a:pPr marL="1005840" lvl="6" indent="0">
              <a:buFont typeface="Wingdings 2"/>
              <a:buNone/>
              <a:defRPr/>
            </a:pPr>
            <a:r>
              <a:rPr lang="en-US" sz="3600" dirty="0"/>
              <a:t>No </a:t>
            </a:r>
            <a:r>
              <a:rPr lang="en-US" sz="3600" b="1" dirty="0"/>
              <a:t>pain</a:t>
            </a:r>
            <a:r>
              <a:rPr lang="en-US" sz="3600" dirty="0"/>
              <a:t>.</a:t>
            </a:r>
          </a:p>
          <a:p>
            <a:pPr marL="274320" indent="0" fontAlgn="auto">
              <a:spcAft>
                <a:spcPts val="0"/>
              </a:spcAft>
              <a:buClr>
                <a:schemeClr val="accent3"/>
              </a:buClr>
              <a:buFont typeface="Wingdings 2"/>
              <a:buNone/>
              <a:defRPr/>
            </a:pPr>
            <a:endParaRPr lang="en-US" sz="1600" dirty="0"/>
          </a:p>
          <a:p>
            <a:pPr marL="274320" indent="0" fontAlgn="auto">
              <a:spcAft>
                <a:spcPts val="0"/>
              </a:spcAft>
              <a:buClr>
                <a:schemeClr val="accent3"/>
              </a:buClr>
              <a:buFont typeface="Wingdings 2"/>
              <a:buNone/>
              <a:defRPr/>
            </a:pPr>
            <a:r>
              <a:rPr lang="en-US" sz="3200" b="1" dirty="0"/>
              <a:t>They’ve passed away</a:t>
            </a:r>
            <a:r>
              <a:rPr lang="en-US" sz="3200" dirty="0"/>
              <a:t>.</a:t>
            </a:r>
          </a:p>
          <a:p>
            <a:pPr marL="274320" indent="-274320" fontAlgn="auto">
              <a:spcAft>
                <a:spcPts val="0"/>
              </a:spcAft>
              <a:buClr>
                <a:schemeClr val="accent3"/>
              </a:buClr>
              <a:buFont typeface="Wingdings 2"/>
              <a:buNone/>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1000"/>
                                        <p:tgtEl>
                                          <p:spTgt spid="3">
                                            <p:txEl>
                                              <p:pRg st="6" end="6"/>
                                            </p:txEl>
                                          </p:spTgt>
                                        </p:tgtEl>
                                      </p:cBhvr>
                                    </p:animEffect>
                                    <p:anim calcmode="lin" valueType="num">
                                      <p:cBhvr>
                                        <p:cTn id="5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fade">
                                      <p:cBhvr>
                                        <p:cTn id="59" dur="1000"/>
                                        <p:tgtEl>
                                          <p:spTgt spid="3">
                                            <p:txEl>
                                              <p:pRg st="8" end="8"/>
                                            </p:txEl>
                                          </p:spTgt>
                                        </p:tgtEl>
                                      </p:cBhvr>
                                    </p:animEffect>
                                    <p:anim calcmode="lin" valueType="num">
                                      <p:cBhvr>
                                        <p:cTn id="6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EA09-5E50-1DE2-5EA6-87303330226D}"/>
              </a:ext>
            </a:extLst>
          </p:cNvPr>
          <p:cNvSpPr>
            <a:spLocks noGrp="1"/>
          </p:cNvSpPr>
          <p:nvPr>
            <p:ph type="title"/>
          </p:nvPr>
        </p:nvSpPr>
        <p:spPr>
          <a:xfrm>
            <a:off x="457200" y="609600"/>
            <a:ext cx="8229600" cy="8382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Revelation Chapter 21</a:t>
            </a:r>
          </a:p>
        </p:txBody>
      </p:sp>
      <p:sp>
        <p:nvSpPr>
          <p:cNvPr id="3" name="Content Placeholder 2">
            <a:extLst>
              <a:ext uri="{FF2B5EF4-FFF2-40B4-BE49-F238E27FC236}">
                <a16:creationId xmlns:a16="http://schemas.microsoft.com/office/drawing/2014/main" id="{082473D1-C856-45F6-9EA8-14B5967D1A45}"/>
              </a:ext>
            </a:extLst>
          </p:cNvPr>
          <p:cNvSpPr>
            <a:spLocks noGrp="1"/>
          </p:cNvSpPr>
          <p:nvPr>
            <p:ph idx="1"/>
          </p:nvPr>
        </p:nvSpPr>
        <p:spPr>
          <a:xfrm>
            <a:off x="457200" y="1600200"/>
            <a:ext cx="8458200" cy="5029200"/>
          </a:xfrm>
          <a:effectLst>
            <a:softEdge rad="127000"/>
          </a:effectLst>
        </p:spPr>
        <p:style>
          <a:lnRef idx="0">
            <a:scrgbClr r="0" g="0" b="0"/>
          </a:lnRef>
          <a:fillRef idx="1002">
            <a:schemeClr val="lt1"/>
          </a:fillRef>
          <a:effectRef idx="0">
            <a:scrgbClr r="0" g="0" b="0"/>
          </a:effectRef>
          <a:fontRef idx="major"/>
        </p:style>
        <p:txBody>
          <a:bodyPr>
            <a:normAutofit lnSpcReduction="10000"/>
          </a:bodyPr>
          <a:lstStyle/>
          <a:p>
            <a:pPr marL="274320" indent="0" fontAlgn="auto">
              <a:spcBef>
                <a:spcPts val="2400"/>
              </a:spcBef>
              <a:spcAft>
                <a:spcPts val="0"/>
              </a:spcAft>
              <a:buClr>
                <a:schemeClr val="accent3"/>
              </a:buClr>
              <a:buFont typeface="Wingdings 2"/>
              <a:buNone/>
              <a:defRPr/>
            </a:pPr>
            <a:r>
              <a:rPr lang="en-US" sz="3600" b="1" dirty="0"/>
              <a:t>Vs. 7 </a:t>
            </a:r>
            <a:r>
              <a:rPr lang="en-US" sz="3600" dirty="0"/>
              <a:t>- Defined by the </a:t>
            </a:r>
            <a:r>
              <a:rPr lang="en-US" sz="3600" b="1" dirty="0"/>
              <a:t>permanent adoption into God’s family</a:t>
            </a:r>
            <a:r>
              <a:rPr lang="en-US" sz="3600" dirty="0"/>
              <a:t>. </a:t>
            </a:r>
            <a:br>
              <a:rPr lang="en-US" sz="3600" dirty="0"/>
            </a:br>
            <a:r>
              <a:rPr lang="en-US" sz="3600" dirty="0"/>
              <a:t>Cf. Romans 8:14-17</a:t>
            </a:r>
          </a:p>
          <a:p>
            <a:pPr marL="274320" indent="0" fontAlgn="auto">
              <a:spcBef>
                <a:spcPts val="2400"/>
              </a:spcBef>
              <a:spcAft>
                <a:spcPts val="0"/>
              </a:spcAft>
              <a:buClr>
                <a:schemeClr val="accent3"/>
              </a:buClr>
              <a:buFont typeface="Wingdings 2"/>
              <a:buNone/>
              <a:defRPr/>
            </a:pPr>
            <a:r>
              <a:rPr lang="en-US" sz="3600" b="1" dirty="0"/>
              <a:t>Vs. 8 &amp; 27 </a:t>
            </a:r>
            <a:r>
              <a:rPr lang="en-US" sz="3600" dirty="0"/>
              <a:t>- Defined by </a:t>
            </a:r>
            <a:r>
              <a:rPr lang="en-US" sz="3600" b="1" dirty="0"/>
              <a:t>those who are not there</a:t>
            </a:r>
            <a:r>
              <a:rPr lang="en-US" sz="3600" dirty="0"/>
              <a:t>:</a:t>
            </a:r>
          </a:p>
          <a:p>
            <a:pPr marL="274320" indent="0" fontAlgn="auto">
              <a:spcBef>
                <a:spcPts val="2400"/>
              </a:spcBef>
              <a:spcAft>
                <a:spcPts val="0"/>
              </a:spcAft>
              <a:buClr>
                <a:schemeClr val="accent3"/>
              </a:buClr>
              <a:buFont typeface="Wingdings 2"/>
              <a:buNone/>
              <a:defRPr/>
            </a:pPr>
            <a:r>
              <a:rPr lang="en-US" sz="3600" b="1" dirty="0"/>
              <a:t>Vs. 10–26 </a:t>
            </a:r>
            <a:r>
              <a:rPr lang="en-US" sz="3600" dirty="0"/>
              <a:t>- Defined by </a:t>
            </a:r>
            <a:r>
              <a:rPr lang="en-US" sz="3600" b="1" dirty="0"/>
              <a:t>the most beautiful elements human language can convey</a:t>
            </a:r>
            <a:r>
              <a:rPr lang="en-US" sz="3600" dirty="0"/>
              <a:t>. (vs. 18-21)</a:t>
            </a:r>
          </a:p>
          <a:p>
            <a:pPr marL="274320" indent="-274320" fontAlgn="auto">
              <a:spcAft>
                <a:spcPts val="0"/>
              </a:spcAft>
              <a:buClr>
                <a:schemeClr val="accent3"/>
              </a:buClr>
              <a:buFont typeface="Wingdings 2"/>
              <a:buNone/>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84325-E374-0015-718D-DA82730A8A27}"/>
              </a:ext>
            </a:extLst>
          </p:cNvPr>
          <p:cNvSpPr>
            <a:spLocks noGrp="1"/>
          </p:cNvSpPr>
          <p:nvPr>
            <p:ph type="title"/>
          </p:nvPr>
        </p:nvSpPr>
        <p:spPr>
          <a:xfrm>
            <a:off x="381000" y="228600"/>
            <a:ext cx="8229600" cy="1447800"/>
          </a:xfrm>
          <a:effectLst>
            <a:softEdge rad="127000"/>
          </a:effectLst>
        </p:spPr>
        <p:style>
          <a:lnRef idx="0">
            <a:scrgbClr r="0" g="0" b="0"/>
          </a:lnRef>
          <a:fillRef idx="1002">
            <a:schemeClr val="dk2"/>
          </a:fillRef>
          <a:effectRef idx="0">
            <a:scrgbClr r="0" g="0" b="0"/>
          </a:effectRef>
          <a:fontRef idx="major"/>
        </p:style>
        <p:txBody>
          <a:bodyPr>
            <a:normAutofit fontScale="90000"/>
          </a:bodyPr>
          <a:lstStyle/>
          <a:p>
            <a:pPr marL="274320" fontAlgn="auto">
              <a:spcAft>
                <a:spcPts val="0"/>
              </a:spcAft>
              <a:defRPr/>
            </a:pPr>
            <a:r>
              <a:rPr lang="en-US" dirty="0">
                <a:solidFill>
                  <a:schemeClr val="bg1"/>
                </a:solidFill>
              </a:rPr>
              <a:t>What Is Heaven Like?</a:t>
            </a:r>
            <a:br>
              <a:rPr lang="en-US" dirty="0">
                <a:solidFill>
                  <a:schemeClr val="bg1"/>
                </a:solidFill>
              </a:rPr>
            </a:br>
            <a:r>
              <a:rPr lang="en-US" dirty="0">
                <a:solidFill>
                  <a:schemeClr val="bg1"/>
                </a:solidFill>
              </a:rPr>
              <a:t>Revelation Chapter 22</a:t>
            </a:r>
          </a:p>
        </p:txBody>
      </p:sp>
      <p:sp>
        <p:nvSpPr>
          <p:cNvPr id="3" name="Content Placeholder 2">
            <a:extLst>
              <a:ext uri="{FF2B5EF4-FFF2-40B4-BE49-F238E27FC236}">
                <a16:creationId xmlns:a16="http://schemas.microsoft.com/office/drawing/2014/main" id="{0A2443A9-A312-23A1-C2AD-80CA8E6D0F25}"/>
              </a:ext>
            </a:extLst>
          </p:cNvPr>
          <p:cNvSpPr>
            <a:spLocks noGrp="1"/>
          </p:cNvSpPr>
          <p:nvPr>
            <p:ph idx="1"/>
          </p:nvPr>
        </p:nvSpPr>
        <p:spPr>
          <a:xfrm>
            <a:off x="228600" y="1935480"/>
            <a:ext cx="8915400" cy="4922520"/>
          </a:xfrm>
          <a:effectLst>
            <a:softEdge rad="127000"/>
          </a:effectLst>
        </p:spPr>
        <p:style>
          <a:lnRef idx="0">
            <a:scrgbClr r="0" g="0" b="0"/>
          </a:lnRef>
          <a:fillRef idx="1002">
            <a:schemeClr val="lt1"/>
          </a:fillRef>
          <a:effectRef idx="0">
            <a:scrgbClr r="0" g="0" b="0"/>
          </a:effectRef>
          <a:fontRef idx="major"/>
        </p:style>
        <p:txBody>
          <a:bodyPr>
            <a:noAutofit/>
          </a:bodyPr>
          <a:lstStyle/>
          <a:p>
            <a:pPr marL="274320" indent="0" fontAlgn="auto">
              <a:spcBef>
                <a:spcPts val="1800"/>
              </a:spcBef>
              <a:spcAft>
                <a:spcPts val="0"/>
              </a:spcAft>
              <a:buClr>
                <a:schemeClr val="accent3"/>
              </a:buClr>
              <a:buFont typeface="Wingdings 2"/>
              <a:buNone/>
              <a:defRPr/>
            </a:pPr>
            <a:r>
              <a:rPr lang="en-US" sz="3200" b="1" dirty="0"/>
              <a:t>Vs. 1-3 </a:t>
            </a:r>
            <a:r>
              <a:rPr lang="en-US" sz="3200" dirty="0"/>
              <a:t>– An allusion to </a:t>
            </a:r>
            <a:r>
              <a:rPr lang="en-US" sz="3200" b="1" dirty="0"/>
              <a:t>the garden of Eden</a:t>
            </a:r>
            <a:r>
              <a:rPr lang="en-US" sz="3200" dirty="0"/>
              <a:t>, in the beginning… before sin.</a:t>
            </a:r>
          </a:p>
          <a:p>
            <a:pPr marL="274320" lvl="1" indent="0" fontAlgn="auto">
              <a:spcBef>
                <a:spcPts val="1800"/>
              </a:spcBef>
              <a:spcAft>
                <a:spcPts val="0"/>
              </a:spcAft>
              <a:buFont typeface="Wingdings 2"/>
              <a:buNone/>
              <a:defRPr/>
            </a:pPr>
            <a:r>
              <a:rPr lang="en-US" sz="3200" b="1" dirty="0"/>
              <a:t>Life without the curse</a:t>
            </a:r>
            <a:r>
              <a:rPr lang="en-US" sz="3200" dirty="0"/>
              <a:t>. </a:t>
            </a:r>
            <a:r>
              <a:rPr lang="en-US" sz="3200" b="1" dirty="0">
                <a:solidFill>
                  <a:schemeClr val="accent1">
                    <a:lumMod val="50000"/>
                  </a:schemeClr>
                </a:solidFill>
              </a:rPr>
              <a:t>Genesis 3:14ff</a:t>
            </a:r>
            <a:r>
              <a:rPr lang="en-US" sz="3200" dirty="0"/>
              <a:t> </a:t>
            </a:r>
          </a:p>
          <a:p>
            <a:pPr marL="548640" lvl="2" indent="0" fontAlgn="auto">
              <a:spcBef>
                <a:spcPts val="1800"/>
              </a:spcBef>
              <a:spcAft>
                <a:spcPts val="0"/>
              </a:spcAft>
              <a:buFont typeface="Wingdings 2"/>
              <a:buNone/>
              <a:defRPr/>
            </a:pPr>
            <a:r>
              <a:rPr lang="en-US" sz="3200" dirty="0"/>
              <a:t>The serpent, the earth, &amp; all mankind. </a:t>
            </a:r>
          </a:p>
          <a:p>
            <a:pPr marL="548640" lvl="2" indent="0" fontAlgn="auto">
              <a:spcBef>
                <a:spcPts val="1800"/>
              </a:spcBef>
              <a:spcAft>
                <a:spcPts val="0"/>
              </a:spcAft>
              <a:buFont typeface="Wingdings 2"/>
              <a:buNone/>
              <a:defRPr/>
            </a:pPr>
            <a:r>
              <a:rPr lang="en-US" sz="3200" b="1" dirty="0">
                <a:solidFill>
                  <a:schemeClr val="accent1">
                    <a:lumMod val="50000"/>
                  </a:schemeClr>
                </a:solidFill>
              </a:rPr>
              <a:t>Deuteronomy 28:15ff</a:t>
            </a:r>
            <a:r>
              <a:rPr lang="en-US" sz="3200" dirty="0"/>
              <a:t>, all who turn away from God.</a:t>
            </a:r>
          </a:p>
          <a:p>
            <a:pPr marL="548640" lvl="2" indent="0" fontAlgn="auto">
              <a:spcBef>
                <a:spcPts val="1800"/>
              </a:spcBef>
              <a:spcAft>
                <a:spcPts val="0"/>
              </a:spcAft>
              <a:buFont typeface="Wingdings 2"/>
              <a:buNone/>
              <a:defRPr/>
            </a:pPr>
            <a:r>
              <a:rPr lang="en-US" sz="3200" dirty="0"/>
              <a:t>In Christ, </a:t>
            </a:r>
            <a:r>
              <a:rPr lang="en-US" sz="3200" b="1" dirty="0"/>
              <a:t>the curse of the law </a:t>
            </a:r>
            <a:r>
              <a:rPr lang="en-US" sz="3200" dirty="0"/>
              <a:t>could be taken away. </a:t>
            </a:r>
            <a:r>
              <a:rPr lang="en-US" sz="3200" b="1" dirty="0">
                <a:solidFill>
                  <a:schemeClr val="accent1">
                    <a:lumMod val="50000"/>
                  </a:schemeClr>
                </a:solidFill>
              </a:rPr>
              <a:t>Galatians 3:13-14</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BCEA-FF50-8470-3D18-BE39269F347B}"/>
              </a:ext>
            </a:extLst>
          </p:cNvPr>
          <p:cNvSpPr>
            <a:spLocks noGrp="1"/>
          </p:cNvSpPr>
          <p:nvPr>
            <p:ph type="title"/>
          </p:nvPr>
        </p:nvSpPr>
        <p:spPr>
          <a:xfrm>
            <a:off x="381000" y="381000"/>
            <a:ext cx="8229600" cy="9144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Revelation Chapter 22</a:t>
            </a:r>
          </a:p>
        </p:txBody>
      </p:sp>
      <p:sp>
        <p:nvSpPr>
          <p:cNvPr id="3" name="Content Placeholder 2">
            <a:extLst>
              <a:ext uri="{FF2B5EF4-FFF2-40B4-BE49-F238E27FC236}">
                <a16:creationId xmlns:a16="http://schemas.microsoft.com/office/drawing/2014/main" id="{236E9E8A-850D-CFB5-1901-BEED4467BEF7}"/>
              </a:ext>
            </a:extLst>
          </p:cNvPr>
          <p:cNvSpPr>
            <a:spLocks noGrp="1"/>
          </p:cNvSpPr>
          <p:nvPr>
            <p:ph idx="1"/>
          </p:nvPr>
        </p:nvSpPr>
        <p:spPr>
          <a:xfrm>
            <a:off x="190500" y="1310341"/>
            <a:ext cx="8763000" cy="5334000"/>
          </a:xfrm>
          <a:effectLst>
            <a:softEdge rad="127000"/>
          </a:effectLst>
        </p:spPr>
        <p:style>
          <a:lnRef idx="0">
            <a:scrgbClr r="0" g="0" b="0"/>
          </a:lnRef>
          <a:fillRef idx="1002">
            <a:schemeClr val="lt1"/>
          </a:fillRef>
          <a:effectRef idx="0">
            <a:scrgbClr r="0" g="0" b="0"/>
          </a:effectRef>
          <a:fontRef idx="major"/>
        </p:style>
        <p:txBody>
          <a:bodyPr>
            <a:noAutofit/>
          </a:bodyPr>
          <a:lstStyle/>
          <a:p>
            <a:pPr marL="274320" lvl="1" indent="0" fontAlgn="auto">
              <a:spcBef>
                <a:spcPts val="1800"/>
              </a:spcBef>
              <a:spcAft>
                <a:spcPts val="0"/>
              </a:spcAft>
              <a:buFont typeface="Wingdings 2"/>
              <a:buNone/>
              <a:defRPr/>
            </a:pPr>
            <a:r>
              <a:rPr lang="en-US" sz="3200" b="1" dirty="0"/>
              <a:t>Perfect life with God</a:t>
            </a:r>
            <a:r>
              <a:rPr lang="en-US" sz="3200" dirty="0"/>
              <a:t>.</a:t>
            </a:r>
          </a:p>
          <a:p>
            <a:pPr marL="274320" lvl="1" indent="0" fontAlgn="auto">
              <a:spcBef>
                <a:spcPts val="1800"/>
              </a:spcBef>
              <a:spcAft>
                <a:spcPts val="0"/>
              </a:spcAft>
              <a:buFont typeface="Wingdings 2"/>
              <a:buNone/>
              <a:defRPr/>
            </a:pPr>
            <a:r>
              <a:rPr lang="en-US" sz="3200" b="1" dirty="0"/>
              <a:t>Lost in Eden </a:t>
            </a:r>
            <a:r>
              <a:rPr lang="en-US" sz="3200" dirty="0"/>
              <a:t>- </a:t>
            </a:r>
            <a:r>
              <a:rPr lang="en-US" sz="3200" b="1" dirty="0"/>
              <a:t>Restored in Heaven</a:t>
            </a:r>
            <a:r>
              <a:rPr lang="en-US" sz="3200" dirty="0"/>
              <a:t>.</a:t>
            </a:r>
          </a:p>
          <a:p>
            <a:pPr marL="274320" lvl="1" indent="0" fontAlgn="auto">
              <a:spcBef>
                <a:spcPts val="1800"/>
              </a:spcBef>
              <a:spcAft>
                <a:spcPts val="0"/>
              </a:spcAft>
              <a:buFont typeface="Wingdings 2"/>
              <a:buNone/>
              <a:defRPr/>
            </a:pPr>
            <a:r>
              <a:rPr lang="en-US" sz="3200" dirty="0"/>
              <a:t>The “</a:t>
            </a:r>
            <a:r>
              <a:rPr lang="en-US" sz="3200" b="1" i="1" dirty="0"/>
              <a:t>river of life</a:t>
            </a:r>
            <a:r>
              <a:rPr lang="en-US" sz="3200" dirty="0"/>
              <a:t>” – Genesis 2:10</a:t>
            </a:r>
          </a:p>
          <a:p>
            <a:pPr marL="274320" lvl="1" indent="0" fontAlgn="auto">
              <a:spcBef>
                <a:spcPts val="1800"/>
              </a:spcBef>
              <a:spcAft>
                <a:spcPts val="0"/>
              </a:spcAft>
              <a:buFont typeface="Wingdings 2"/>
              <a:buNone/>
              <a:defRPr/>
            </a:pPr>
            <a:r>
              <a:rPr lang="en-US" sz="3200" dirty="0"/>
              <a:t>The “</a:t>
            </a:r>
            <a:r>
              <a:rPr lang="en-US" sz="3200" b="1" i="1" dirty="0"/>
              <a:t>tree of life</a:t>
            </a:r>
            <a:r>
              <a:rPr lang="en-US" sz="3200" dirty="0"/>
              <a:t>” – Genesis 2:9; 3:22; </a:t>
            </a:r>
            <a:br>
              <a:rPr lang="en-US" sz="3200" dirty="0"/>
            </a:br>
            <a:r>
              <a:rPr lang="en-US" sz="3200" dirty="0"/>
              <a:t>				Revelation 2:7</a:t>
            </a:r>
          </a:p>
          <a:p>
            <a:pPr marL="274320" lvl="1" indent="0" fontAlgn="auto">
              <a:spcBef>
                <a:spcPts val="1800"/>
              </a:spcBef>
              <a:spcAft>
                <a:spcPts val="0"/>
              </a:spcAft>
              <a:buFont typeface="Wingdings 2"/>
              <a:buNone/>
              <a:defRPr/>
            </a:pPr>
            <a:r>
              <a:rPr lang="en-US" sz="3200" dirty="0"/>
              <a:t>Note in Revelation 21 &amp; 22 the </a:t>
            </a:r>
            <a:r>
              <a:rPr lang="en-US" sz="3200" b="1" dirty="0"/>
              <a:t>abundance of life</a:t>
            </a:r>
            <a:r>
              <a:rPr lang="en-US" sz="3200" dirty="0"/>
              <a:t>.</a:t>
            </a:r>
          </a:p>
          <a:p>
            <a:pPr marL="274320" lvl="1" indent="0" fontAlgn="auto">
              <a:spcBef>
                <a:spcPts val="1800"/>
              </a:spcBef>
              <a:spcAft>
                <a:spcPts val="0"/>
              </a:spcAft>
              <a:buFont typeface="Wingdings 2"/>
              <a:buNone/>
              <a:defRPr/>
            </a:pPr>
            <a:r>
              <a:rPr lang="en-US" sz="3200" dirty="0"/>
              <a:t>“</a:t>
            </a:r>
            <a:r>
              <a:rPr lang="en-US" sz="3200" b="1" i="1" dirty="0"/>
              <a:t>Book of life</a:t>
            </a:r>
            <a:r>
              <a:rPr lang="en-US" sz="3200" dirty="0"/>
              <a:t>” (21:27); “</a:t>
            </a:r>
            <a:r>
              <a:rPr lang="en-US" sz="3200" b="1" i="1" dirty="0"/>
              <a:t>water of life</a:t>
            </a:r>
            <a:r>
              <a:rPr lang="en-US" sz="3200" dirty="0"/>
              <a:t>” (22:1); “</a:t>
            </a:r>
            <a:r>
              <a:rPr lang="en-US" sz="3200" b="1" i="1" dirty="0"/>
              <a:t>tree of life</a:t>
            </a:r>
            <a:r>
              <a:rPr lang="en-US" sz="3200" dirty="0"/>
              <a:t>” (22:2)</a:t>
            </a:r>
          </a:p>
          <a:p>
            <a:pPr marL="0" lvl="1" indent="0" fontAlgn="auto">
              <a:spcBef>
                <a:spcPts val="1800"/>
              </a:spcBef>
              <a:spcAft>
                <a:spcPts val="0"/>
              </a:spcAft>
              <a:buFont typeface="Wingdings 2"/>
              <a:buNone/>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11EA1C-586C-05F6-D4CF-7C4A7E7B1D10}"/>
              </a:ext>
            </a:extLst>
          </p:cNvPr>
          <p:cNvSpPr>
            <a:spLocks noGrp="1"/>
          </p:cNvSpPr>
          <p:nvPr>
            <p:ph idx="1"/>
          </p:nvPr>
        </p:nvSpPr>
        <p:spPr>
          <a:xfrm>
            <a:off x="457200" y="1752600"/>
            <a:ext cx="8229600" cy="4953000"/>
          </a:xfrm>
          <a:effectLst>
            <a:softEdge rad="127000"/>
          </a:effectLst>
        </p:spPr>
        <p:style>
          <a:lnRef idx="0">
            <a:scrgbClr r="0" g="0" b="0"/>
          </a:lnRef>
          <a:fillRef idx="1002">
            <a:schemeClr val="lt1"/>
          </a:fillRef>
          <a:effectRef idx="0">
            <a:scrgbClr r="0" g="0" b="0"/>
          </a:effectRef>
          <a:fontRef idx="major"/>
        </p:style>
        <p:txBody>
          <a:bodyPr>
            <a:normAutofit/>
          </a:bodyPr>
          <a:lstStyle/>
          <a:p>
            <a:pPr marL="274320" indent="0" fontAlgn="auto">
              <a:spcBef>
                <a:spcPts val="1200"/>
              </a:spcBef>
              <a:spcAft>
                <a:spcPts val="0"/>
              </a:spcAft>
              <a:buClr>
                <a:schemeClr val="accent3"/>
              </a:buClr>
              <a:buFont typeface="Wingdings 2"/>
              <a:buNone/>
              <a:defRPr/>
            </a:pPr>
            <a:r>
              <a:rPr lang="en-US" sz="3200" b="1" dirty="0"/>
              <a:t>The Tree Of Life</a:t>
            </a:r>
          </a:p>
          <a:p>
            <a:pPr marL="274320" indent="-274320" fontAlgn="auto">
              <a:spcBef>
                <a:spcPts val="1200"/>
              </a:spcBef>
              <a:spcAft>
                <a:spcPts val="0"/>
              </a:spcAft>
              <a:buClr>
                <a:schemeClr val="accent3"/>
              </a:buClr>
              <a:buFont typeface="Wingdings 2"/>
              <a:buChar char=""/>
              <a:defRPr/>
            </a:pPr>
            <a:r>
              <a:rPr lang="en-US" sz="3600" dirty="0"/>
              <a:t>Immortality given by it. Genesis 2:9; 3:22</a:t>
            </a:r>
          </a:p>
          <a:p>
            <a:pPr marL="274320" indent="-274320" fontAlgn="auto">
              <a:spcBef>
                <a:spcPts val="1200"/>
              </a:spcBef>
              <a:spcAft>
                <a:spcPts val="0"/>
              </a:spcAft>
              <a:buClr>
                <a:schemeClr val="accent3"/>
              </a:buClr>
              <a:buFont typeface="Wingdings 2"/>
              <a:buChar char=""/>
              <a:defRPr/>
            </a:pPr>
            <a:r>
              <a:rPr lang="en-US" sz="3600" dirty="0"/>
              <a:t>Sin prevented man from access to it. </a:t>
            </a:r>
          </a:p>
          <a:p>
            <a:pPr marL="274320" indent="-274320" fontAlgn="auto">
              <a:spcBef>
                <a:spcPts val="1200"/>
              </a:spcBef>
              <a:spcAft>
                <a:spcPts val="0"/>
              </a:spcAft>
              <a:buClr>
                <a:schemeClr val="accent3"/>
              </a:buClr>
              <a:buFont typeface="Wingdings 2"/>
              <a:buChar char=""/>
              <a:defRPr/>
            </a:pPr>
            <a:r>
              <a:rPr lang="en-US" sz="3600" dirty="0"/>
              <a:t>Immortality must now be found in a different tree. </a:t>
            </a:r>
          </a:p>
          <a:p>
            <a:pPr marL="0" indent="0" fontAlgn="auto">
              <a:spcBef>
                <a:spcPts val="1200"/>
              </a:spcBef>
              <a:spcAft>
                <a:spcPts val="0"/>
              </a:spcAft>
              <a:buClr>
                <a:schemeClr val="accent3"/>
              </a:buClr>
              <a:buNone/>
              <a:defRPr/>
            </a:pPr>
            <a:r>
              <a:rPr lang="en-US" sz="3400" dirty="0"/>
              <a:t>	Acts 10:39 (ASV); Galatians 3:13 (NASB); </a:t>
            </a:r>
            <a:br>
              <a:rPr lang="en-US" sz="3400" dirty="0"/>
            </a:br>
            <a:r>
              <a:rPr lang="en-US" sz="3400" dirty="0"/>
              <a:t>	1 Peter 2:24 (ASV)</a:t>
            </a:r>
          </a:p>
        </p:txBody>
      </p:sp>
      <p:sp>
        <p:nvSpPr>
          <p:cNvPr id="5" name="Title 1">
            <a:extLst>
              <a:ext uri="{FF2B5EF4-FFF2-40B4-BE49-F238E27FC236}">
                <a16:creationId xmlns:a16="http://schemas.microsoft.com/office/drawing/2014/main" id="{CE458563-14CD-A204-5E36-3C8341C95CA2}"/>
              </a:ext>
            </a:extLst>
          </p:cNvPr>
          <p:cNvSpPr>
            <a:spLocks noGrp="1"/>
          </p:cNvSpPr>
          <p:nvPr>
            <p:ph type="title"/>
          </p:nvPr>
        </p:nvSpPr>
        <p:spPr>
          <a:xfrm>
            <a:off x="381000" y="381000"/>
            <a:ext cx="8229600" cy="1143000"/>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Revelation Chapter 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49DE8B-9631-0C88-6679-3C8788B96EE7}"/>
              </a:ext>
            </a:extLst>
          </p:cNvPr>
          <p:cNvSpPr>
            <a:spLocks noGrp="1"/>
          </p:cNvSpPr>
          <p:nvPr>
            <p:ph idx="1"/>
          </p:nvPr>
        </p:nvSpPr>
        <p:spPr>
          <a:xfrm>
            <a:off x="228600" y="1219200"/>
            <a:ext cx="8686800" cy="4419600"/>
          </a:xfr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8100000" scaled="1"/>
            <a:tileRect/>
          </a:gradFill>
          <a:effectLst>
            <a:softEdge rad="127000"/>
          </a:effectLst>
        </p:spPr>
        <p:txBody>
          <a:bodyPr>
            <a:normAutofit/>
          </a:bodyPr>
          <a:lstStyle/>
          <a:p>
            <a:pPr marL="91440" indent="0" fontAlgn="auto">
              <a:spcBef>
                <a:spcPts val="3000"/>
              </a:spcBef>
              <a:spcAft>
                <a:spcPts val="0"/>
              </a:spcAft>
              <a:buClr>
                <a:schemeClr val="accent3"/>
              </a:buClr>
              <a:buFont typeface="Wingdings 2"/>
              <a:buNone/>
              <a:defRPr/>
            </a:pPr>
            <a:endParaRPr lang="en-US" sz="1100" dirty="0">
              <a:latin typeface="+mj-lt"/>
            </a:endParaRPr>
          </a:p>
          <a:p>
            <a:pPr marL="91440" indent="0" fontAlgn="auto">
              <a:spcBef>
                <a:spcPts val="1200"/>
              </a:spcBef>
              <a:spcAft>
                <a:spcPts val="0"/>
              </a:spcAft>
              <a:buClr>
                <a:schemeClr val="accent3"/>
              </a:buClr>
              <a:buFont typeface="Wingdings 2"/>
              <a:buNone/>
              <a:defRPr/>
            </a:pPr>
            <a:r>
              <a:rPr lang="en-US" sz="3600" dirty="0">
                <a:latin typeface="+mj-lt"/>
              </a:rPr>
              <a:t>What if we were able today, to go and “see” heaven – our “</a:t>
            </a:r>
            <a:r>
              <a:rPr lang="en-US" sz="3600" b="1" i="1" dirty="0">
                <a:latin typeface="+mj-lt"/>
              </a:rPr>
              <a:t>promised land</a:t>
            </a:r>
            <a:r>
              <a:rPr lang="en-US" sz="3600" i="1" dirty="0">
                <a:latin typeface="+mj-lt"/>
              </a:rPr>
              <a:t>.</a:t>
            </a:r>
            <a:r>
              <a:rPr lang="en-US" sz="3600" dirty="0">
                <a:latin typeface="+mj-lt"/>
              </a:rPr>
              <a:t>” </a:t>
            </a:r>
          </a:p>
          <a:p>
            <a:pPr marL="91440" indent="0" fontAlgn="auto">
              <a:spcBef>
                <a:spcPts val="2400"/>
              </a:spcBef>
              <a:spcAft>
                <a:spcPts val="0"/>
              </a:spcAft>
              <a:buClr>
                <a:schemeClr val="accent3"/>
              </a:buClr>
              <a:buFont typeface="Wingdings 2"/>
              <a:buNone/>
              <a:defRPr/>
            </a:pPr>
            <a:endParaRPr lang="en-US" sz="1100" dirty="0">
              <a:latin typeface="+mj-lt"/>
            </a:endParaRPr>
          </a:p>
          <a:p>
            <a:pPr marL="91440" indent="0" fontAlgn="auto">
              <a:spcBef>
                <a:spcPts val="2400"/>
              </a:spcBef>
              <a:spcAft>
                <a:spcPts val="0"/>
              </a:spcAft>
              <a:buClr>
                <a:schemeClr val="accent3"/>
              </a:buClr>
              <a:buFont typeface="Wingdings 2"/>
              <a:buNone/>
              <a:defRPr/>
            </a:pPr>
            <a:r>
              <a:rPr lang="en-US" sz="3600" dirty="0">
                <a:latin typeface="+mj-lt"/>
              </a:rPr>
              <a:t>Any chance it would </a:t>
            </a:r>
            <a:r>
              <a:rPr lang="en-US" sz="3600" b="1" dirty="0">
                <a:latin typeface="+mj-lt"/>
              </a:rPr>
              <a:t>inspire</a:t>
            </a:r>
            <a:r>
              <a:rPr lang="en-US" sz="3600" dirty="0">
                <a:latin typeface="+mj-lt"/>
              </a:rPr>
              <a:t> or </a:t>
            </a:r>
            <a:r>
              <a:rPr lang="en-US" sz="3600" b="1" dirty="0">
                <a:latin typeface="+mj-lt"/>
              </a:rPr>
              <a:t>motivate</a:t>
            </a:r>
            <a:r>
              <a:rPr lang="en-US" sz="3600" dirty="0">
                <a:latin typeface="+mj-lt"/>
              </a:rPr>
              <a:t> us? Would it help us </a:t>
            </a:r>
            <a:r>
              <a:rPr lang="en-US" sz="3600" b="1" dirty="0">
                <a:latin typeface="+mj-lt"/>
              </a:rPr>
              <a:t>overcome</a:t>
            </a:r>
            <a:r>
              <a:rPr lang="en-US" sz="3600" dirty="0">
                <a:latin typeface="+mj-lt"/>
              </a:rPr>
              <a:t> any </a:t>
            </a:r>
            <a:r>
              <a:rPr lang="en-US" sz="3600" b="1" dirty="0">
                <a:latin typeface="+mj-lt"/>
              </a:rPr>
              <a:t>challenges</a:t>
            </a:r>
            <a:r>
              <a:rPr lang="en-US" sz="3600" dirty="0">
                <a:latin typeface="+mj-lt"/>
              </a:rPr>
              <a:t> and </a:t>
            </a:r>
            <a:r>
              <a:rPr lang="en-US" sz="3600" b="1" dirty="0">
                <a:latin typeface="+mj-lt"/>
              </a:rPr>
              <a:t>trials</a:t>
            </a:r>
            <a:r>
              <a:rPr lang="en-US" sz="3600" dirty="0">
                <a:latin typeface="+mj-lt"/>
              </a:rPr>
              <a:t> we might face?</a:t>
            </a:r>
          </a:p>
          <a:p>
            <a:pPr marL="274320" indent="0" fontAlgn="auto">
              <a:spcBef>
                <a:spcPts val="2400"/>
              </a:spcBef>
              <a:spcAft>
                <a:spcPts val="0"/>
              </a:spcAft>
              <a:buClr>
                <a:schemeClr val="accent3"/>
              </a:buClr>
              <a:buFont typeface="Wingdings 2"/>
              <a:buNone/>
              <a:defRPr/>
            </a:pPr>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EC0A1-33DC-FEE3-5FBD-0081A6F6B266}"/>
              </a:ext>
            </a:extLst>
          </p:cNvPr>
          <p:cNvSpPr>
            <a:spLocks noGrp="1"/>
          </p:cNvSpPr>
          <p:nvPr>
            <p:ph type="title"/>
          </p:nvPr>
        </p:nvSpPr>
        <p:spPr>
          <a:xfrm>
            <a:off x="457200" y="381000"/>
            <a:ext cx="8229600" cy="896112"/>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What Is Heaven Like?</a:t>
            </a:r>
          </a:p>
        </p:txBody>
      </p:sp>
      <p:sp>
        <p:nvSpPr>
          <p:cNvPr id="3" name="Content Placeholder 2">
            <a:extLst>
              <a:ext uri="{FF2B5EF4-FFF2-40B4-BE49-F238E27FC236}">
                <a16:creationId xmlns:a16="http://schemas.microsoft.com/office/drawing/2014/main" id="{0456BEEA-DAFD-837A-31F0-1C94B3C48F81}"/>
              </a:ext>
            </a:extLst>
          </p:cNvPr>
          <p:cNvSpPr>
            <a:spLocks noGrp="1"/>
          </p:cNvSpPr>
          <p:nvPr>
            <p:ph idx="1"/>
          </p:nvPr>
        </p:nvSpPr>
        <p:spPr>
          <a:xfrm>
            <a:off x="152400" y="1277112"/>
            <a:ext cx="8839200" cy="5504688"/>
          </a:xfrm>
          <a:effectLst>
            <a:softEdge rad="127000"/>
          </a:effectLst>
        </p:spPr>
        <p:style>
          <a:lnRef idx="0">
            <a:scrgbClr r="0" g="0" b="0"/>
          </a:lnRef>
          <a:fillRef idx="1002">
            <a:schemeClr val="lt1"/>
          </a:fillRef>
          <a:effectRef idx="0">
            <a:scrgbClr r="0" g="0" b="0"/>
          </a:effectRef>
          <a:fontRef idx="major"/>
        </p:style>
        <p:txBody>
          <a:bodyPr>
            <a:normAutofit fontScale="92500" lnSpcReduction="20000"/>
          </a:bodyPr>
          <a:lstStyle/>
          <a:p>
            <a:pPr marL="274320" lvl="1" indent="-246888" fontAlgn="auto">
              <a:spcAft>
                <a:spcPts val="0"/>
              </a:spcAft>
              <a:buFont typeface="Wingdings 2"/>
              <a:buChar char=""/>
              <a:defRPr/>
            </a:pPr>
            <a:r>
              <a:rPr lang="en-US" sz="3600" b="1" dirty="0"/>
              <a:t>A transformed spiritual body </a:t>
            </a:r>
            <a:r>
              <a:rPr lang="en-US" sz="3600" dirty="0"/>
              <a:t>(Philippians 3:21; </a:t>
            </a:r>
            <a:br>
              <a:rPr lang="en-US" sz="3600" dirty="0"/>
            </a:br>
            <a:r>
              <a:rPr lang="en-US" sz="3600" dirty="0"/>
              <a:t>1 John 3:1-3; 1 Corinthians 15:42-44)</a:t>
            </a:r>
          </a:p>
          <a:p>
            <a:pPr marL="274320" lvl="1" indent="-246888" fontAlgn="auto">
              <a:spcAft>
                <a:spcPts val="0"/>
              </a:spcAft>
              <a:buFont typeface="Wingdings 2"/>
              <a:buChar char=""/>
              <a:defRPr/>
            </a:pPr>
            <a:r>
              <a:rPr lang="en-US" sz="3600" b="1" dirty="0"/>
              <a:t>A place of rest </a:t>
            </a:r>
            <a:r>
              <a:rPr lang="en-US" sz="3600" dirty="0"/>
              <a:t>(Revelation 14:11-13; </a:t>
            </a:r>
            <a:br>
              <a:rPr lang="en-US" sz="3600" dirty="0"/>
            </a:br>
            <a:r>
              <a:rPr lang="en-US" sz="3600" dirty="0"/>
              <a:t>Hebrews 4:1-11)</a:t>
            </a:r>
          </a:p>
          <a:p>
            <a:pPr marL="548640" lvl="2" indent="-246888" fontAlgn="auto">
              <a:spcAft>
                <a:spcPts val="0"/>
              </a:spcAft>
              <a:buFont typeface="Wingdings 2"/>
              <a:buChar char=""/>
              <a:defRPr/>
            </a:pPr>
            <a:r>
              <a:rPr lang="en-US" sz="3600" dirty="0"/>
              <a:t>What does that mean? (Joshua 11:23; 21:44-45; 23:1 – cf. Acts 9:31)</a:t>
            </a:r>
          </a:p>
          <a:p>
            <a:pPr marL="822960" lvl="3" indent="-210312" fontAlgn="auto">
              <a:spcAft>
                <a:spcPts val="0"/>
              </a:spcAft>
              <a:buClr>
                <a:schemeClr val="accent3"/>
              </a:buClr>
              <a:buFont typeface="Wingdings 2"/>
              <a:buChar char=""/>
              <a:defRPr/>
            </a:pPr>
            <a:r>
              <a:rPr lang="en-US" sz="3600" dirty="0"/>
              <a:t>Freedom from conflict &amp; struggles. Prosperity.</a:t>
            </a:r>
          </a:p>
          <a:p>
            <a:pPr marL="822960" lvl="3" indent="-210312" fontAlgn="auto">
              <a:spcAft>
                <a:spcPts val="0"/>
              </a:spcAft>
              <a:buClr>
                <a:schemeClr val="accent3"/>
              </a:buClr>
              <a:buFont typeface="Wingdings 2"/>
              <a:buChar char=""/>
              <a:defRPr/>
            </a:pPr>
            <a:r>
              <a:rPr lang="en-US" sz="3600" dirty="0"/>
              <a:t>Did not mean cessation from all activity.</a:t>
            </a:r>
          </a:p>
          <a:p>
            <a:pPr marL="274320" lvl="1" indent="-246888" fontAlgn="auto">
              <a:spcAft>
                <a:spcPts val="0"/>
              </a:spcAft>
              <a:buFont typeface="Wingdings 2"/>
              <a:buChar char=""/>
              <a:defRPr/>
            </a:pPr>
            <a:r>
              <a:rPr lang="en-US" sz="3600" b="1" dirty="0"/>
              <a:t>Eternal</a:t>
            </a:r>
            <a:r>
              <a:rPr lang="en-US" sz="3600" dirty="0"/>
              <a:t> - timelessness vs. eternal amount of time. </a:t>
            </a:r>
            <a:r>
              <a:rPr lang="en-US" sz="3600" i="1" dirty="0"/>
              <a:t>“we shall </a:t>
            </a:r>
            <a:r>
              <a:rPr lang="en-US" sz="3600" b="1" i="1" dirty="0"/>
              <a:t>always be </a:t>
            </a:r>
            <a:r>
              <a:rPr lang="en-US" sz="3600" i="1" dirty="0"/>
              <a:t>with the Lord” </a:t>
            </a:r>
            <a:br>
              <a:rPr lang="en-US" sz="3600" dirty="0"/>
            </a:br>
            <a:r>
              <a:rPr lang="en-US" sz="3600" dirty="0"/>
              <a:t>(1 Thessalonians 4:17)</a:t>
            </a:r>
          </a:p>
          <a:p>
            <a:pPr marL="640080" lvl="1" indent="-246888"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DCFA4-788B-4826-B069-56AD6CEAC62B}"/>
              </a:ext>
            </a:extLst>
          </p:cNvPr>
          <p:cNvSpPr>
            <a:spLocks noGrp="1"/>
          </p:cNvSpPr>
          <p:nvPr>
            <p:ph type="title"/>
          </p:nvPr>
        </p:nvSpPr>
        <p:spPr>
          <a:xfrm>
            <a:off x="457200" y="381000"/>
            <a:ext cx="8229600" cy="896112"/>
          </a:xfrm>
          <a:effectLst>
            <a:softEdge rad="127000"/>
          </a:effectLst>
        </p:spPr>
        <p:style>
          <a:lnRef idx="0">
            <a:scrgbClr r="0" g="0" b="0"/>
          </a:lnRef>
          <a:fillRef idx="1002">
            <a:schemeClr val="dk2"/>
          </a:fillRef>
          <a:effectRef idx="0">
            <a:scrgbClr r="0" g="0" b="0"/>
          </a:effectRef>
          <a:fontRef idx="major"/>
        </p:style>
        <p:txBody>
          <a:bodyPr>
            <a:normAutofit/>
          </a:bodyPr>
          <a:lstStyle/>
          <a:p>
            <a:pPr marL="274320" fontAlgn="auto">
              <a:spcAft>
                <a:spcPts val="0"/>
              </a:spcAft>
              <a:defRPr/>
            </a:pPr>
            <a:r>
              <a:rPr lang="en-US" dirty="0">
                <a:solidFill>
                  <a:schemeClr val="bg1"/>
                </a:solidFill>
              </a:rPr>
              <a:t>What Is Heaven Like?</a:t>
            </a:r>
          </a:p>
        </p:txBody>
      </p:sp>
      <p:sp>
        <p:nvSpPr>
          <p:cNvPr id="3" name="Content Placeholder 2">
            <a:extLst>
              <a:ext uri="{FF2B5EF4-FFF2-40B4-BE49-F238E27FC236}">
                <a16:creationId xmlns:a16="http://schemas.microsoft.com/office/drawing/2014/main" id="{5DABAC1E-22C6-224E-B6F7-FF4A6EC306D8}"/>
              </a:ext>
            </a:extLst>
          </p:cNvPr>
          <p:cNvSpPr>
            <a:spLocks noGrp="1"/>
          </p:cNvSpPr>
          <p:nvPr>
            <p:ph idx="1"/>
          </p:nvPr>
        </p:nvSpPr>
        <p:spPr>
          <a:xfrm>
            <a:off x="457200" y="2286000"/>
            <a:ext cx="8382000" cy="4267200"/>
          </a:xfrm>
          <a:effectLst>
            <a:softEdge rad="127000"/>
          </a:effectLst>
        </p:spPr>
        <p:style>
          <a:lnRef idx="0">
            <a:scrgbClr r="0" g="0" b="0"/>
          </a:lnRef>
          <a:fillRef idx="1002">
            <a:schemeClr val="lt1"/>
          </a:fillRef>
          <a:effectRef idx="0">
            <a:scrgbClr r="0" g="0" b="0"/>
          </a:effectRef>
          <a:fontRef idx="major"/>
        </p:style>
        <p:txBody>
          <a:bodyPr>
            <a:normAutofit/>
          </a:bodyPr>
          <a:lstStyle/>
          <a:p>
            <a:pPr marL="365760" lvl="1" indent="-365760" fontAlgn="auto">
              <a:spcAft>
                <a:spcPts val="0"/>
              </a:spcAft>
              <a:buFont typeface="Wingdings 2"/>
              <a:buChar char=""/>
              <a:defRPr/>
            </a:pPr>
            <a:r>
              <a:rPr lang="en-US" sz="3600" b="1" dirty="0"/>
              <a:t>A home </a:t>
            </a:r>
            <a:r>
              <a:rPr lang="en-US" sz="3600" dirty="0"/>
              <a:t>– a place to belong. We talk about “going home.” (2 Corinthians 5:6-9)</a:t>
            </a:r>
          </a:p>
          <a:p>
            <a:pPr marL="365760" lvl="1" indent="-365760" fontAlgn="auto">
              <a:spcAft>
                <a:spcPts val="0"/>
              </a:spcAft>
              <a:buFont typeface="Wingdings 2"/>
              <a:buChar char=""/>
              <a:defRPr/>
            </a:pPr>
            <a:r>
              <a:rPr lang="en-US" sz="3600" b="1" dirty="0"/>
              <a:t>A city </a:t>
            </a:r>
            <a:r>
              <a:rPr lang="en-US" sz="3600" dirty="0"/>
              <a:t>– part of a community of faithful believers – the “great cloud of witnesses” (Hebrews 12:1-2). </a:t>
            </a:r>
          </a:p>
          <a:p>
            <a:pPr marL="365760" lvl="1" indent="-365760" fontAlgn="auto">
              <a:spcAft>
                <a:spcPts val="0"/>
              </a:spcAft>
              <a:buFont typeface="Wingdings 2"/>
              <a:buChar char=""/>
              <a:defRPr/>
            </a:pPr>
            <a:r>
              <a:rPr lang="en-US" sz="3600" b="1" dirty="0"/>
              <a:t>A garden </a:t>
            </a:r>
            <a:r>
              <a:rPr lang="en-US" sz="3600" dirty="0"/>
              <a:t>– a place to work and serve.</a:t>
            </a:r>
            <a:br>
              <a:rPr lang="en-US" sz="3600" dirty="0"/>
            </a:br>
            <a:r>
              <a:rPr lang="en-US" sz="3600" dirty="0"/>
              <a:t>(as in Eden – Genesis 2:15)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6C7D-9196-5B1C-DEB2-3C96E7ADF429}"/>
              </a:ext>
            </a:extLst>
          </p:cNvPr>
          <p:cNvSpPr>
            <a:spLocks noGrp="1"/>
          </p:cNvSpPr>
          <p:nvPr>
            <p:ph type="title"/>
          </p:nvPr>
        </p:nvSpPr>
        <p:spPr>
          <a:xfrm>
            <a:off x="457200" y="704088"/>
            <a:ext cx="8229600" cy="1143000"/>
          </a:xfrm>
          <a:solidFill>
            <a:schemeClr val="accent3">
              <a:lumMod val="20000"/>
              <a:lumOff val="80000"/>
            </a:schemeClr>
          </a:solidFill>
          <a:effectLst>
            <a:softEdge rad="127000"/>
          </a:effectLst>
        </p:spPr>
        <p:txBody>
          <a:bodyPr>
            <a:normAutofit/>
          </a:bodyPr>
          <a:lstStyle/>
          <a:p>
            <a:pPr marL="274320" fontAlgn="auto">
              <a:spcAft>
                <a:spcPts val="0"/>
              </a:spcAft>
              <a:defRPr/>
            </a:pPr>
            <a:r>
              <a:rPr lang="en-US" dirty="0"/>
              <a:t>What will we do in heaven? </a:t>
            </a:r>
          </a:p>
        </p:txBody>
      </p:sp>
      <p:sp>
        <p:nvSpPr>
          <p:cNvPr id="3" name="Content Placeholder 2">
            <a:extLst>
              <a:ext uri="{FF2B5EF4-FFF2-40B4-BE49-F238E27FC236}">
                <a16:creationId xmlns:a16="http://schemas.microsoft.com/office/drawing/2014/main" id="{8355B1FA-C6D9-4194-60F5-4070F416E155}"/>
              </a:ext>
            </a:extLst>
          </p:cNvPr>
          <p:cNvSpPr>
            <a:spLocks noGrp="1"/>
          </p:cNvSpPr>
          <p:nvPr>
            <p:ph idx="1"/>
          </p:nvPr>
        </p:nvSpPr>
        <p:spPr>
          <a:xfrm>
            <a:off x="457200" y="2438400"/>
            <a:ext cx="8229600" cy="4114800"/>
          </a:xfrm>
          <a:solidFill>
            <a:schemeClr val="accent3"/>
          </a:solidFill>
          <a:effectLst>
            <a:softEdge rad="127000"/>
          </a:effectLst>
        </p:spPr>
        <p:txBody>
          <a:bodyPr>
            <a:noAutofit/>
          </a:bodyPr>
          <a:lstStyle/>
          <a:p>
            <a:pPr marL="274320" indent="0" fontAlgn="auto">
              <a:spcBef>
                <a:spcPts val="1200"/>
              </a:spcBef>
              <a:spcAft>
                <a:spcPts val="0"/>
              </a:spcAft>
              <a:buClr>
                <a:schemeClr val="accent3"/>
              </a:buClr>
              <a:buFont typeface="Wingdings 2"/>
              <a:buNone/>
              <a:defRPr/>
            </a:pPr>
            <a:r>
              <a:rPr lang="en-US" sz="3600" b="1" dirty="0">
                <a:latin typeface="+mj-lt"/>
              </a:rPr>
              <a:t>We will serve </a:t>
            </a:r>
            <a:r>
              <a:rPr lang="en-US" sz="3600" dirty="0">
                <a:latin typeface="+mj-lt"/>
              </a:rPr>
              <a:t>our heavenly Father without distraction. Revelation 22:3</a:t>
            </a:r>
          </a:p>
          <a:p>
            <a:pPr marL="274320" lvl="1" indent="0" fontAlgn="auto">
              <a:spcBef>
                <a:spcPts val="1200"/>
              </a:spcBef>
              <a:spcAft>
                <a:spcPts val="0"/>
              </a:spcAft>
              <a:buFont typeface="Wingdings 2"/>
              <a:buNone/>
              <a:defRPr/>
            </a:pPr>
            <a:r>
              <a:rPr lang="en-US" sz="3600" dirty="0">
                <a:latin typeface="+mj-lt"/>
              </a:rPr>
              <a:t>We are to be “</a:t>
            </a:r>
            <a:r>
              <a:rPr lang="en-US" sz="3600" b="1" dirty="0">
                <a:latin typeface="+mj-lt"/>
              </a:rPr>
              <a:t>in charge of many things</a:t>
            </a:r>
            <a:r>
              <a:rPr lang="en-US" sz="3600" dirty="0">
                <a:latin typeface="+mj-lt"/>
              </a:rPr>
              <a:t>” Matthew 25:23</a:t>
            </a:r>
          </a:p>
          <a:p>
            <a:pPr marL="274320" indent="0" fontAlgn="auto">
              <a:spcBef>
                <a:spcPts val="1200"/>
              </a:spcBef>
              <a:spcAft>
                <a:spcPts val="0"/>
              </a:spcAft>
              <a:buClr>
                <a:schemeClr val="accent3"/>
              </a:buClr>
              <a:buFont typeface="Wingdings 2"/>
              <a:buNone/>
              <a:defRPr/>
            </a:pPr>
            <a:r>
              <a:rPr lang="en-US" sz="3600" dirty="0">
                <a:latin typeface="+mj-lt"/>
              </a:rPr>
              <a:t>We will </a:t>
            </a:r>
            <a:r>
              <a:rPr lang="en-US" sz="3600" b="1" dirty="0">
                <a:latin typeface="+mj-lt"/>
              </a:rPr>
              <a:t>rest from our labors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F6E2-8766-BF7D-F659-5D847C1F3CFF}"/>
              </a:ext>
            </a:extLst>
          </p:cNvPr>
          <p:cNvSpPr>
            <a:spLocks noGrp="1"/>
          </p:cNvSpPr>
          <p:nvPr>
            <p:ph type="title"/>
          </p:nvPr>
        </p:nvSpPr>
        <p:spPr>
          <a:xfrm>
            <a:off x="457200" y="152400"/>
            <a:ext cx="8229600" cy="23622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Autofit/>
          </a:bodyPr>
          <a:lstStyle/>
          <a:p>
            <a:pPr fontAlgn="auto">
              <a:spcAft>
                <a:spcPts val="0"/>
              </a:spcAft>
              <a:defRPr/>
            </a:pPr>
            <a:r>
              <a:rPr lang="en-US" sz="4800" b="1" i="1" dirty="0">
                <a:solidFill>
                  <a:schemeClr val="tx2">
                    <a:lumMod val="75000"/>
                  </a:schemeClr>
                </a:solidFill>
              </a:rPr>
              <a:t>“Well done, good and faithful servant…enter into the joy of your master.” </a:t>
            </a:r>
            <a:r>
              <a:rPr lang="en-US" sz="4800" b="1" dirty="0">
                <a:solidFill>
                  <a:schemeClr val="tx2">
                    <a:lumMod val="75000"/>
                  </a:schemeClr>
                </a:solidFill>
              </a:rPr>
              <a:t>(Matthew 25:23)</a:t>
            </a:r>
          </a:p>
        </p:txBody>
      </p:sp>
      <p:sp>
        <p:nvSpPr>
          <p:cNvPr id="3" name="Content Placeholder 2">
            <a:extLst>
              <a:ext uri="{FF2B5EF4-FFF2-40B4-BE49-F238E27FC236}">
                <a16:creationId xmlns:a16="http://schemas.microsoft.com/office/drawing/2014/main" id="{4620FA17-4BFC-E144-7C5E-680A593C0DA3}"/>
              </a:ext>
            </a:extLst>
          </p:cNvPr>
          <p:cNvSpPr>
            <a:spLocks noGrp="1"/>
          </p:cNvSpPr>
          <p:nvPr>
            <p:ph idx="1"/>
          </p:nvPr>
        </p:nvSpPr>
        <p:spPr>
          <a:xfrm>
            <a:off x="449580" y="2895600"/>
            <a:ext cx="8229600" cy="3810000"/>
          </a:xfrm>
          <a:solidFill>
            <a:schemeClr val="bg1">
              <a:lumMod val="75000"/>
            </a:schemeClr>
          </a:solidFill>
        </p:spPr>
        <p:txBody>
          <a:bodyPr>
            <a:normAutofit fontScale="92500"/>
          </a:bodyPr>
          <a:lstStyle/>
          <a:p>
            <a:pPr marL="274320" indent="0" fontAlgn="auto">
              <a:spcAft>
                <a:spcPts val="0"/>
              </a:spcAft>
              <a:buClr>
                <a:schemeClr val="accent3"/>
              </a:buClr>
              <a:buFont typeface="Wingdings 2"/>
              <a:buNone/>
              <a:defRPr/>
            </a:pPr>
            <a:r>
              <a:rPr lang="en-US" sz="3200" dirty="0"/>
              <a:t>We’ve got to </a:t>
            </a:r>
            <a:r>
              <a:rPr lang="en-US" sz="3200" b="1" dirty="0"/>
              <a:t>believe</a:t>
            </a:r>
            <a:r>
              <a:rPr lang="en-US" sz="3200" dirty="0"/>
              <a:t> to enter that rest (Hebrews 3:19-4:11)</a:t>
            </a:r>
          </a:p>
          <a:p>
            <a:pPr marL="274320" indent="0" fontAlgn="auto">
              <a:spcAft>
                <a:spcPts val="0"/>
              </a:spcAft>
              <a:buClr>
                <a:schemeClr val="accent3"/>
              </a:buClr>
              <a:buFont typeface="Wingdings 2"/>
              <a:buNone/>
              <a:defRPr/>
            </a:pPr>
            <a:r>
              <a:rPr lang="en-US" sz="3200" dirty="0"/>
              <a:t>Revelation 22:14 – need our </a:t>
            </a:r>
            <a:r>
              <a:rPr lang="en-US" sz="3200" b="1" dirty="0"/>
              <a:t>robes washed by the blood of the Lamb</a:t>
            </a:r>
            <a:r>
              <a:rPr lang="en-US" sz="3200" dirty="0"/>
              <a:t>.</a:t>
            </a:r>
          </a:p>
          <a:p>
            <a:pPr marL="274320" indent="0" fontAlgn="auto">
              <a:spcAft>
                <a:spcPts val="0"/>
              </a:spcAft>
              <a:buClr>
                <a:schemeClr val="accent3"/>
              </a:buClr>
              <a:buFont typeface="Wingdings 2"/>
              <a:buNone/>
              <a:defRPr/>
            </a:pPr>
            <a:r>
              <a:rPr lang="en-US" sz="3200" dirty="0"/>
              <a:t>Only to those who </a:t>
            </a:r>
            <a:r>
              <a:rPr lang="en-US" sz="3200" b="1" dirty="0"/>
              <a:t>endure -</a:t>
            </a:r>
            <a:r>
              <a:rPr lang="en-US" sz="3200" dirty="0"/>
              <a:t>(Hebrews 10:35-39)</a:t>
            </a:r>
          </a:p>
          <a:p>
            <a:pPr marL="274320" indent="0" fontAlgn="auto">
              <a:spcAft>
                <a:spcPts val="0"/>
              </a:spcAft>
              <a:buClr>
                <a:schemeClr val="accent3"/>
              </a:buClr>
              <a:buFont typeface="Wingdings 2"/>
              <a:buNone/>
              <a:defRPr/>
            </a:pPr>
            <a:r>
              <a:rPr lang="en-US" sz="3200" dirty="0"/>
              <a:t>2</a:t>
            </a:r>
            <a:r>
              <a:rPr lang="en-US" sz="3200" baseline="30000" dirty="0"/>
              <a:t>nd</a:t>
            </a:r>
            <a:r>
              <a:rPr lang="en-US" sz="3200" dirty="0"/>
              <a:t> Peter 1:11 – entrance to be </a:t>
            </a:r>
            <a:r>
              <a:rPr lang="en-US" sz="3200" b="1" dirty="0"/>
              <a:t>abundantly supplied</a:t>
            </a:r>
            <a:r>
              <a:rPr lang="en-US" sz="32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alpha val="82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91600" cy="838200"/>
          </a:xfrm>
        </p:spPr>
        <p:txBody>
          <a:bodyPr>
            <a:normAutofit/>
          </a:bodyPr>
          <a:lstStyle/>
          <a:p>
            <a:pPr algn="ctr"/>
            <a:r>
              <a:rPr lang="en-US" sz="4200" b="1" dirty="0">
                <a:solidFill>
                  <a:srgbClr val="00B0F0"/>
                </a:solidFill>
              </a:rPr>
              <a:t>How To Obey The Gospel of Jesus Christ</a:t>
            </a:r>
          </a:p>
        </p:txBody>
      </p:sp>
      <p:sp>
        <p:nvSpPr>
          <p:cNvPr id="3" name="Content Placeholder 2"/>
          <p:cNvSpPr>
            <a:spLocks noGrp="1"/>
          </p:cNvSpPr>
          <p:nvPr>
            <p:ph idx="1"/>
          </p:nvPr>
        </p:nvSpPr>
        <p:spPr>
          <a:xfrm>
            <a:off x="381000" y="1507183"/>
            <a:ext cx="8382000" cy="5350817"/>
          </a:xfrm>
          <a:solidFill>
            <a:schemeClr val="bg1">
              <a:lumMod val="85000"/>
              <a:alpha val="66000"/>
            </a:schemeClr>
          </a:solidFill>
        </p:spPr>
        <p:txBody>
          <a:bodyPr>
            <a:normAutofit fontScale="92500" lnSpcReduction="20000"/>
          </a:bodyPr>
          <a:lstStyle/>
          <a:p>
            <a:pPr marL="0" lvl="0" indent="0">
              <a:lnSpc>
                <a:spcPct val="90000"/>
              </a:lnSpc>
              <a:buNone/>
            </a:pPr>
            <a:endParaRPr lang="en-US" altLang="en-US" sz="3000" b="1" dirty="0">
              <a:solidFill>
                <a:schemeClr val="accent1">
                  <a:lumMod val="50000"/>
                </a:schemeClr>
              </a:solidFill>
              <a:ea typeface="Verdana" panose="020B0604030504040204" pitchFamily="34" charset="0"/>
            </a:endParaRPr>
          </a:p>
          <a:p>
            <a:pPr marL="0" lvl="0" indent="0">
              <a:lnSpc>
                <a:spcPct val="90000"/>
              </a:lnSpc>
              <a:buNone/>
            </a:pPr>
            <a:r>
              <a:rPr lang="en-US" altLang="en-US" sz="3000" b="1" dirty="0">
                <a:solidFill>
                  <a:schemeClr val="accent1">
                    <a:lumMod val="50000"/>
                  </a:schemeClr>
                </a:solidFill>
                <a:ea typeface="Verdana" panose="020B0604030504040204" pitchFamily="34" charset="0"/>
              </a:rPr>
              <a:t>Hear the word of God</a:t>
            </a:r>
            <a:br>
              <a:rPr lang="en-US" altLang="en-US" sz="2200" dirty="0">
                <a:solidFill>
                  <a:prstClr val="black">
                    <a:tint val="75000"/>
                  </a:prstClr>
                </a:solidFill>
                <a:ea typeface="Verdana" panose="020B0604030504040204" pitchFamily="34" charset="0"/>
              </a:rPr>
            </a:br>
            <a:r>
              <a:rPr lang="en-US" altLang="en-US" b="1" dirty="0">
                <a:solidFill>
                  <a:schemeClr val="accent1"/>
                </a:solidFill>
                <a:ea typeface="Verdana" panose="020B0604030504040204" pitchFamily="34" charset="0"/>
              </a:rPr>
              <a:t>(2 Thessalonians 2:14-15; James 1:21)</a:t>
            </a:r>
            <a:br>
              <a:rPr lang="en-US" altLang="en-US" dirty="0">
                <a:solidFill>
                  <a:schemeClr val="accent4">
                    <a:lumMod val="60000"/>
                    <a:lumOff val="40000"/>
                  </a:schemeClr>
                </a:solidFill>
                <a:ea typeface="Verdana" panose="020B0604030504040204" pitchFamily="34" charset="0"/>
              </a:rPr>
            </a:br>
            <a:endParaRPr lang="en-US" altLang="en-US" sz="1500" dirty="0">
              <a:solidFill>
                <a:schemeClr val="accent4">
                  <a:lumMod val="60000"/>
                  <a:lumOff val="40000"/>
                </a:schemeClr>
              </a:solidFill>
              <a:ea typeface="Verdana" panose="020B0604030504040204" pitchFamily="34" charset="0"/>
            </a:endParaRPr>
          </a:p>
          <a:p>
            <a:pPr marL="0" lvl="0" indent="0">
              <a:lnSpc>
                <a:spcPct val="90000"/>
              </a:lnSpc>
              <a:buNone/>
            </a:pPr>
            <a:r>
              <a:rPr lang="en-US" altLang="en-US" sz="3000" b="1" dirty="0">
                <a:solidFill>
                  <a:schemeClr val="accent1">
                    <a:lumMod val="50000"/>
                  </a:schemeClr>
                </a:solidFill>
                <a:ea typeface="Verdana" panose="020B0604030504040204" pitchFamily="34" charset="0"/>
              </a:rPr>
              <a:t>Believe the gospel message</a:t>
            </a:r>
            <a:br>
              <a:rPr lang="en-US" altLang="en-US" sz="2200" dirty="0">
                <a:solidFill>
                  <a:prstClr val="black">
                    <a:tint val="75000"/>
                  </a:prstClr>
                </a:solidFill>
                <a:ea typeface="Verdana" panose="020B0604030504040204" pitchFamily="34" charset="0"/>
              </a:rPr>
            </a:br>
            <a:r>
              <a:rPr lang="en-US" altLang="en-US" b="1" dirty="0">
                <a:solidFill>
                  <a:schemeClr val="accent1"/>
                </a:solidFill>
                <a:ea typeface="Verdana" panose="020B0604030504040204" pitchFamily="34" charset="0"/>
              </a:rPr>
              <a:t>(Hebrews 11:6; John 8:24)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chemeClr val="accent1">
                    <a:lumMod val="50000"/>
                  </a:schemeClr>
                </a:solidFill>
                <a:ea typeface="Verdana" panose="020B0604030504040204" pitchFamily="34" charset="0"/>
              </a:rPr>
              <a:t>Repent of sins</a:t>
            </a:r>
            <a:br>
              <a:rPr lang="en-US" altLang="en-US" sz="2200" dirty="0">
                <a:solidFill>
                  <a:prstClr val="black">
                    <a:tint val="75000"/>
                  </a:prstClr>
                </a:solidFill>
                <a:ea typeface="Verdana" panose="020B0604030504040204" pitchFamily="34" charset="0"/>
              </a:rPr>
            </a:br>
            <a:r>
              <a:rPr lang="en-US" altLang="en-US" b="1" dirty="0">
                <a:solidFill>
                  <a:schemeClr val="accent1"/>
                </a:solidFill>
                <a:ea typeface="Verdana" panose="020B0604030504040204" pitchFamily="34" charset="0"/>
              </a:rPr>
              <a:t>(Luke 13:3; Acts 17:30-31)</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chemeClr val="accent1">
                    <a:lumMod val="50000"/>
                  </a:schemeClr>
                </a:solidFill>
                <a:ea typeface="Verdana" panose="020B0604030504040204" pitchFamily="34" charset="0"/>
              </a:rPr>
              <a:t>Confess Jesus Christ</a:t>
            </a:r>
            <a:br>
              <a:rPr lang="en-US" altLang="en-US" sz="2200" dirty="0">
                <a:solidFill>
                  <a:prstClr val="black">
                    <a:tint val="75000"/>
                  </a:prstClr>
                </a:solidFill>
                <a:ea typeface="Verdana" panose="020B0604030504040204" pitchFamily="34" charset="0"/>
              </a:rPr>
            </a:br>
            <a:r>
              <a:rPr lang="en-US" altLang="en-US" b="1" dirty="0">
                <a:solidFill>
                  <a:schemeClr val="accent1"/>
                </a:solidFill>
                <a:ea typeface="Verdana" panose="020B0604030504040204" pitchFamily="34" charset="0"/>
              </a:rPr>
              <a:t>(Romans 10:10; Matthew 10:32-33)</a:t>
            </a:r>
          </a:p>
          <a:p>
            <a:pPr marL="0" lvl="0" indent="0">
              <a:lnSpc>
                <a:spcPct val="90000"/>
              </a:lnSpc>
              <a:buNone/>
            </a:pPr>
            <a:endParaRPr lang="en-US" altLang="en-US" sz="1500" dirty="0">
              <a:solidFill>
                <a:schemeClr val="accent4">
                  <a:lumMod val="60000"/>
                  <a:lumOff val="40000"/>
                </a:schemeClr>
              </a:solidFill>
              <a:ea typeface="Verdana" panose="020B0604030504040204" pitchFamily="34" charset="0"/>
            </a:endParaRPr>
          </a:p>
          <a:p>
            <a:pPr marL="0" lvl="0" indent="0">
              <a:lnSpc>
                <a:spcPct val="90000"/>
              </a:lnSpc>
              <a:buNone/>
            </a:pPr>
            <a:r>
              <a:rPr lang="en-US" altLang="en-US" sz="3000" b="1" dirty="0">
                <a:solidFill>
                  <a:schemeClr val="accent1">
                    <a:lumMod val="50000"/>
                  </a:schemeClr>
                </a:solidFill>
                <a:ea typeface="Verdana" panose="020B0604030504040204" pitchFamily="34" charset="0"/>
              </a:rPr>
              <a:t>Be Baptized for Forgiveness of Sins</a:t>
            </a:r>
            <a:br>
              <a:rPr lang="en-US" altLang="en-US" sz="2200" dirty="0">
                <a:solidFill>
                  <a:prstClr val="black">
                    <a:tint val="75000"/>
                  </a:prstClr>
                </a:solidFill>
                <a:ea typeface="Verdana" panose="020B0604030504040204" pitchFamily="34" charset="0"/>
              </a:rPr>
            </a:br>
            <a:r>
              <a:rPr lang="en-US" altLang="en-US" b="1" dirty="0">
                <a:solidFill>
                  <a:schemeClr val="accent1"/>
                </a:solidFill>
                <a:ea typeface="Verdana" panose="020B0604030504040204" pitchFamily="34" charset="0"/>
              </a:rPr>
              <a:t>(Mark 16:16; Acts 2:38; Galatians 3:26-27; Romans 6:3-4)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chemeClr val="accent1">
                    <a:lumMod val="50000"/>
                  </a:schemeClr>
                </a:solidFill>
                <a:ea typeface="Verdana" panose="020B0604030504040204" pitchFamily="34" charset="0"/>
              </a:rPr>
              <a:t>Remain Obedient</a:t>
            </a:r>
            <a:br>
              <a:rPr lang="en-US" altLang="en-US" sz="2200" dirty="0">
                <a:solidFill>
                  <a:prstClr val="black">
                    <a:tint val="75000"/>
                  </a:prstClr>
                </a:solidFill>
                <a:ea typeface="Verdana" panose="020B0604030504040204" pitchFamily="34" charset="0"/>
              </a:rPr>
            </a:br>
            <a:r>
              <a:rPr lang="en-US" altLang="en-US" b="1" dirty="0">
                <a:solidFill>
                  <a:schemeClr val="accent1"/>
                </a:solidFill>
                <a:ea typeface="Verdana" panose="020B0604030504040204" pitchFamily="34" charset="0"/>
              </a:rPr>
              <a:t>(Matthew 7:21; Revelation 2:10; Hebrews 3:12)</a:t>
            </a:r>
          </a:p>
        </p:txBody>
      </p:sp>
    </p:spTree>
    <p:extLst>
      <p:ext uri="{BB962C8B-B14F-4D97-AF65-F5344CB8AC3E}">
        <p14:creationId xmlns:p14="http://schemas.microsoft.com/office/powerpoint/2010/main" val="80598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1000"/>
                                        <p:tgtEl>
                                          <p:spTgt spid="3">
                                            <p:txEl>
                                              <p:pRg st="8" end="8"/>
                                            </p:txEl>
                                          </p:spTgt>
                                        </p:tgtEl>
                                      </p:cBhvr>
                                    </p:animEffect>
                                    <p:anim calcmode="lin" valueType="num">
                                      <p:cBhvr>
                                        <p:cTn id="4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92366E-3117-1EA9-FB27-E8B95C13DC1C}"/>
              </a:ext>
            </a:extLst>
          </p:cNvPr>
          <p:cNvSpPr>
            <a:spLocks noGrp="1"/>
          </p:cNvSpPr>
          <p:nvPr>
            <p:ph idx="1"/>
          </p:nvPr>
        </p:nvSpPr>
        <p:spPr>
          <a:xfrm>
            <a:off x="228600" y="1219200"/>
            <a:ext cx="8686800" cy="5334000"/>
          </a:xfr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8100000" scaled="1"/>
            <a:tileRect/>
          </a:gradFill>
          <a:effectLst>
            <a:softEdge rad="127000"/>
          </a:effectLst>
        </p:spPr>
        <p:txBody>
          <a:bodyPr>
            <a:normAutofit lnSpcReduction="10000"/>
          </a:bodyPr>
          <a:lstStyle/>
          <a:p>
            <a:pPr marL="91440" indent="0" fontAlgn="auto">
              <a:spcBef>
                <a:spcPts val="2400"/>
              </a:spcBef>
              <a:spcAft>
                <a:spcPts val="0"/>
              </a:spcAft>
              <a:buClr>
                <a:schemeClr val="accent3"/>
              </a:buClr>
              <a:buFont typeface="Wingdings 2"/>
              <a:buNone/>
              <a:defRPr/>
            </a:pPr>
            <a:endParaRPr lang="en-US" sz="1100" dirty="0">
              <a:latin typeface="+mj-lt"/>
            </a:endParaRPr>
          </a:p>
          <a:p>
            <a:pPr marL="91440" indent="0" fontAlgn="auto">
              <a:spcBef>
                <a:spcPts val="1200"/>
              </a:spcBef>
              <a:spcAft>
                <a:spcPts val="1200"/>
              </a:spcAft>
              <a:buClr>
                <a:schemeClr val="accent3"/>
              </a:buClr>
              <a:buFont typeface="Wingdings 2"/>
              <a:buNone/>
              <a:defRPr/>
            </a:pPr>
            <a:r>
              <a:rPr lang="en-US" sz="3600" dirty="0">
                <a:latin typeface="+mj-lt"/>
              </a:rPr>
              <a:t>How </a:t>
            </a:r>
            <a:r>
              <a:rPr lang="en-US" sz="3600" b="1" dirty="0">
                <a:latin typeface="+mj-lt"/>
              </a:rPr>
              <a:t>clear</a:t>
            </a:r>
            <a:r>
              <a:rPr lang="en-US" sz="3600" dirty="0">
                <a:latin typeface="+mj-lt"/>
              </a:rPr>
              <a:t> is our perspective of heaven? </a:t>
            </a:r>
          </a:p>
          <a:p>
            <a:pPr marL="91440" indent="0" fontAlgn="auto">
              <a:spcBef>
                <a:spcPts val="1800"/>
              </a:spcBef>
              <a:spcAft>
                <a:spcPts val="600"/>
              </a:spcAft>
              <a:buClr>
                <a:schemeClr val="accent3"/>
              </a:buClr>
              <a:buFont typeface="Wingdings 2"/>
              <a:buNone/>
              <a:defRPr/>
            </a:pPr>
            <a:r>
              <a:rPr lang="en-US" sz="3600" dirty="0">
                <a:latin typeface="+mj-lt"/>
              </a:rPr>
              <a:t>How </a:t>
            </a:r>
            <a:r>
              <a:rPr lang="en-US" sz="3600" b="1" dirty="0">
                <a:latin typeface="+mj-lt"/>
              </a:rPr>
              <a:t>real</a:t>
            </a:r>
            <a:r>
              <a:rPr lang="en-US" sz="3600" dirty="0">
                <a:latin typeface="+mj-lt"/>
              </a:rPr>
              <a:t> is it to us? </a:t>
            </a:r>
          </a:p>
          <a:p>
            <a:pPr marL="91440" indent="0" fontAlgn="auto">
              <a:spcBef>
                <a:spcPts val="2400"/>
              </a:spcBef>
              <a:spcAft>
                <a:spcPts val="1200"/>
              </a:spcAft>
              <a:buClr>
                <a:schemeClr val="accent3"/>
              </a:buClr>
              <a:buFont typeface="Wingdings 2"/>
              <a:buNone/>
              <a:defRPr/>
            </a:pPr>
            <a:r>
              <a:rPr lang="en-US" sz="3600" dirty="0">
                <a:latin typeface="+mj-lt"/>
              </a:rPr>
              <a:t>Our hope has to be our “</a:t>
            </a:r>
            <a:r>
              <a:rPr lang="en-US" sz="3600" b="1" i="1" dirty="0">
                <a:latin typeface="+mj-lt"/>
              </a:rPr>
              <a:t>anchor.</a:t>
            </a:r>
            <a:r>
              <a:rPr lang="en-US" sz="3600" dirty="0">
                <a:latin typeface="+mj-lt"/>
              </a:rPr>
              <a:t>”</a:t>
            </a:r>
            <a:br>
              <a:rPr lang="en-US" sz="3600" dirty="0">
                <a:latin typeface="+mj-lt"/>
              </a:rPr>
            </a:br>
            <a:r>
              <a:rPr lang="en-US" sz="3600" dirty="0">
                <a:latin typeface="+mj-lt"/>
              </a:rPr>
              <a:t>(</a:t>
            </a:r>
            <a:r>
              <a:rPr lang="en-US" sz="3600" b="1" dirty="0">
                <a:solidFill>
                  <a:schemeClr val="accent1">
                    <a:lumMod val="75000"/>
                  </a:schemeClr>
                </a:solidFill>
                <a:latin typeface="+mj-lt"/>
              </a:rPr>
              <a:t>Hebrews 6:19</a:t>
            </a:r>
            <a:r>
              <a:rPr lang="en-US" sz="3600" dirty="0">
                <a:latin typeface="+mj-lt"/>
              </a:rPr>
              <a:t>) </a:t>
            </a:r>
            <a:br>
              <a:rPr lang="en-US" sz="3600" dirty="0">
                <a:latin typeface="+mj-lt"/>
              </a:rPr>
            </a:br>
            <a:endParaRPr lang="en-US" sz="3600" dirty="0">
              <a:latin typeface="+mj-lt"/>
            </a:endParaRPr>
          </a:p>
          <a:p>
            <a:pPr marL="91440" indent="0" fontAlgn="auto">
              <a:spcBef>
                <a:spcPts val="2400"/>
              </a:spcBef>
              <a:spcAft>
                <a:spcPts val="1200"/>
              </a:spcAft>
              <a:buClr>
                <a:schemeClr val="accent3"/>
              </a:buClr>
              <a:buFont typeface="Wingdings 2"/>
              <a:buNone/>
              <a:defRPr/>
            </a:pPr>
            <a:r>
              <a:rPr lang="en-US" sz="3600" dirty="0">
                <a:latin typeface="+mj-lt"/>
              </a:rPr>
              <a:t>But if our hope is </a:t>
            </a:r>
            <a:r>
              <a:rPr lang="en-US" sz="3600" b="1" i="1" dirty="0">
                <a:latin typeface="+mj-lt"/>
              </a:rPr>
              <a:t>vague</a:t>
            </a:r>
            <a:r>
              <a:rPr lang="en-US" sz="3600" dirty="0">
                <a:latin typeface="+mj-lt"/>
              </a:rPr>
              <a:t> and something we </a:t>
            </a:r>
            <a:r>
              <a:rPr lang="en-US" sz="3600" b="1" i="1" dirty="0">
                <a:latin typeface="+mj-lt"/>
              </a:rPr>
              <a:t>rarely think about</a:t>
            </a:r>
            <a:r>
              <a:rPr lang="en-US" sz="3600" dirty="0">
                <a:latin typeface="+mj-lt"/>
              </a:rPr>
              <a:t>, how powerful is it really?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3031A2-F6CF-937F-2D93-5C9DBFFEDB84}"/>
              </a:ext>
            </a:extLst>
          </p:cNvPr>
          <p:cNvSpPr>
            <a:spLocks noGrp="1"/>
          </p:cNvSpPr>
          <p:nvPr>
            <p:ph idx="1"/>
          </p:nvPr>
        </p:nvSpPr>
        <p:spPr>
          <a:xfrm>
            <a:off x="457200" y="609600"/>
            <a:ext cx="8229600" cy="5562600"/>
          </a:xfrm>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5400000" scaled="1"/>
            <a:tileRect/>
          </a:gradFill>
          <a:ln>
            <a:solidFill>
              <a:schemeClr val="accent1"/>
            </a:solidFill>
          </a:ln>
          <a:effectLst>
            <a:softEdge rad="127000"/>
          </a:effectLst>
        </p:spPr>
        <p:txBody>
          <a:bodyPr>
            <a:noAutofit/>
          </a:bodyPr>
          <a:lstStyle/>
          <a:p>
            <a:pPr marL="274320" indent="0" fontAlgn="auto">
              <a:spcAft>
                <a:spcPts val="0"/>
              </a:spcAft>
              <a:buClr>
                <a:schemeClr val="accent3"/>
              </a:buClr>
              <a:buFont typeface="Wingdings 2"/>
              <a:buNone/>
              <a:defRPr/>
            </a:pPr>
            <a:endParaRPr lang="en-US" sz="1100" dirty="0">
              <a:solidFill>
                <a:schemeClr val="bg1"/>
              </a:solidFill>
            </a:endParaRPr>
          </a:p>
          <a:p>
            <a:pPr marL="274320" indent="0" fontAlgn="auto">
              <a:spcAft>
                <a:spcPts val="0"/>
              </a:spcAft>
              <a:buClr>
                <a:schemeClr val="accent3"/>
              </a:buClr>
              <a:buFont typeface="Wingdings 2"/>
              <a:buNone/>
              <a:defRPr/>
            </a:pPr>
            <a:r>
              <a:rPr lang="en-US" sz="4000" dirty="0">
                <a:solidFill>
                  <a:schemeClr val="bg1"/>
                </a:solidFill>
              </a:rPr>
              <a:t>The apostle Paul’s perspective of heaven was…</a:t>
            </a:r>
          </a:p>
          <a:p>
            <a:pPr marL="1188720" lvl="3" indent="0" fontAlgn="auto">
              <a:spcBef>
                <a:spcPts val="1200"/>
              </a:spcBef>
              <a:spcAft>
                <a:spcPts val="1200"/>
              </a:spcAft>
              <a:buClr>
                <a:schemeClr val="accent3"/>
              </a:buClr>
              <a:buFont typeface="Wingdings 2"/>
              <a:buNone/>
              <a:defRPr/>
            </a:pPr>
            <a:r>
              <a:rPr lang="en-US" sz="3600" dirty="0">
                <a:solidFill>
                  <a:srgbClr val="FFFF00"/>
                </a:solidFill>
              </a:rPr>
              <a:t>Defined</a:t>
            </a:r>
          </a:p>
          <a:p>
            <a:pPr marL="1188720" lvl="3" indent="0" fontAlgn="auto">
              <a:spcBef>
                <a:spcPts val="1200"/>
              </a:spcBef>
              <a:spcAft>
                <a:spcPts val="1200"/>
              </a:spcAft>
              <a:buClr>
                <a:schemeClr val="accent3"/>
              </a:buClr>
              <a:buFont typeface="Wingdings 2"/>
              <a:buNone/>
              <a:defRPr/>
            </a:pPr>
            <a:r>
              <a:rPr lang="en-US" sz="3600" dirty="0">
                <a:solidFill>
                  <a:srgbClr val="FFFF00"/>
                </a:solidFill>
              </a:rPr>
              <a:t>Certain </a:t>
            </a:r>
          </a:p>
          <a:p>
            <a:pPr marL="1188720" lvl="3" indent="0" fontAlgn="auto">
              <a:spcBef>
                <a:spcPts val="1200"/>
              </a:spcBef>
              <a:spcAft>
                <a:spcPts val="1200"/>
              </a:spcAft>
              <a:buClr>
                <a:schemeClr val="accent3"/>
              </a:buClr>
              <a:buFont typeface="Wingdings 2"/>
              <a:buNone/>
              <a:defRPr/>
            </a:pPr>
            <a:r>
              <a:rPr lang="en-US" sz="3600" dirty="0">
                <a:solidFill>
                  <a:srgbClr val="FFFF00"/>
                </a:solidFill>
              </a:rPr>
              <a:t>Attainable</a:t>
            </a:r>
          </a:p>
          <a:p>
            <a:pPr marL="1188720" lvl="3" indent="0" fontAlgn="auto">
              <a:spcBef>
                <a:spcPts val="1200"/>
              </a:spcBef>
              <a:spcAft>
                <a:spcPts val="1200"/>
              </a:spcAft>
              <a:buClr>
                <a:schemeClr val="accent3"/>
              </a:buClr>
              <a:buFont typeface="Wingdings 2"/>
              <a:buNone/>
              <a:defRPr/>
            </a:pPr>
            <a:r>
              <a:rPr lang="en-US" sz="3600" dirty="0">
                <a:solidFill>
                  <a:srgbClr val="FFFF00"/>
                </a:solidFill>
              </a:rPr>
              <a:t>Real</a:t>
            </a:r>
          </a:p>
          <a:p>
            <a:pPr marL="274320" indent="0" fontAlgn="auto">
              <a:spcAft>
                <a:spcPts val="0"/>
              </a:spcAft>
              <a:buClr>
                <a:schemeClr val="accent3"/>
              </a:buClr>
              <a:buFont typeface="Wingdings 2"/>
              <a:buNone/>
              <a:defRPr/>
            </a:pPr>
            <a:endParaRPr lang="en-US" sz="3200" dirty="0">
              <a:solidFill>
                <a:schemeClr val="bg1"/>
              </a:solidFill>
            </a:endParaRPr>
          </a:p>
          <a:p>
            <a:pPr marL="274320" indent="0" fontAlgn="auto">
              <a:spcAft>
                <a:spcPts val="0"/>
              </a:spcAft>
              <a:buClr>
                <a:schemeClr val="accent3"/>
              </a:buClr>
              <a:buFont typeface="Wingdings 2"/>
              <a:buNone/>
              <a:defRPr/>
            </a:pPr>
            <a:endParaRPr lang="en-US" sz="3200" dirty="0">
              <a:solidFill>
                <a:schemeClr val="bg1"/>
              </a:solidFill>
            </a:endParaRPr>
          </a:p>
          <a:p>
            <a:pPr marL="274320" indent="0" fontAlgn="auto">
              <a:spcAft>
                <a:spcPts val="0"/>
              </a:spcAft>
              <a:buClr>
                <a:schemeClr val="accent3"/>
              </a:buClr>
              <a:buFont typeface="Wingdings 2"/>
              <a:buNone/>
              <a:defRPr/>
            </a:pPr>
            <a:endParaRPr lang="en-US" sz="3200" dirty="0">
              <a:solidFill>
                <a:schemeClr val="bg1"/>
              </a:solidFill>
            </a:endParaRPr>
          </a:p>
          <a:p>
            <a:pPr marL="274320" indent="0" fontAlgn="auto">
              <a:spcAft>
                <a:spcPts val="0"/>
              </a:spcAft>
              <a:buClr>
                <a:schemeClr val="accent3"/>
              </a:buClr>
              <a:buFont typeface="Wingdings 2"/>
              <a:buNone/>
              <a:defRPr/>
            </a:pPr>
            <a:endParaRPr 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240E1-0375-3277-87FB-1CA933C56C4A}"/>
              </a:ext>
            </a:extLst>
          </p:cNvPr>
          <p:cNvSpPr>
            <a:spLocks noGrp="1"/>
          </p:cNvSpPr>
          <p:nvPr>
            <p:ph type="title"/>
          </p:nvPr>
        </p:nvSpPr>
        <p:spPr>
          <a:xfrm>
            <a:off x="304800" y="457200"/>
            <a:ext cx="8458200" cy="1389888"/>
          </a:xfrm>
          <a:effectLst>
            <a:softEdge rad="127000"/>
          </a:effectLst>
        </p:spPr>
        <p:style>
          <a:lnRef idx="0">
            <a:scrgbClr r="0" g="0" b="0"/>
          </a:lnRef>
          <a:fillRef idx="1002">
            <a:schemeClr val="dk2"/>
          </a:fillRef>
          <a:effectRef idx="0">
            <a:scrgbClr r="0" g="0" b="0"/>
          </a:effectRef>
          <a:fontRef idx="major"/>
        </p:style>
        <p:txBody>
          <a:bodyPr>
            <a:normAutofit fontScale="90000"/>
          </a:bodyPr>
          <a:lstStyle/>
          <a:p>
            <a:pPr marL="274320" fontAlgn="auto">
              <a:spcAft>
                <a:spcPts val="0"/>
              </a:spcAft>
              <a:defRPr/>
            </a:pPr>
            <a:r>
              <a:rPr lang="en-US" dirty="0">
                <a:solidFill>
                  <a:schemeClr val="bg1"/>
                </a:solidFill>
              </a:rPr>
              <a:t>How can we get our hearts around the concept?</a:t>
            </a:r>
          </a:p>
        </p:txBody>
      </p:sp>
      <p:sp>
        <p:nvSpPr>
          <p:cNvPr id="3" name="Content Placeholder 2">
            <a:extLst>
              <a:ext uri="{FF2B5EF4-FFF2-40B4-BE49-F238E27FC236}">
                <a16:creationId xmlns:a16="http://schemas.microsoft.com/office/drawing/2014/main" id="{F2B8E053-4982-D971-78B8-60515C7894DF}"/>
              </a:ext>
            </a:extLst>
          </p:cNvPr>
          <p:cNvSpPr>
            <a:spLocks noGrp="1"/>
          </p:cNvSpPr>
          <p:nvPr>
            <p:ph idx="1"/>
          </p:nvPr>
        </p:nvSpPr>
        <p:spPr>
          <a:xfrm>
            <a:off x="304800" y="2209800"/>
            <a:ext cx="8686800" cy="3017520"/>
          </a:xfrm>
          <a:effectLst>
            <a:softEdge rad="127000"/>
          </a:effectLst>
        </p:spPr>
        <p:style>
          <a:lnRef idx="0">
            <a:scrgbClr r="0" g="0" b="0"/>
          </a:lnRef>
          <a:fillRef idx="1002">
            <a:schemeClr val="lt1"/>
          </a:fillRef>
          <a:effectRef idx="0">
            <a:scrgbClr r="0" g="0" b="0"/>
          </a:effectRef>
          <a:fontRef idx="major"/>
        </p:style>
        <p:txBody>
          <a:bodyPr>
            <a:normAutofit/>
          </a:bodyPr>
          <a:lstStyle/>
          <a:p>
            <a:pPr marL="0" lvl="2" indent="0" fontAlgn="auto">
              <a:spcAft>
                <a:spcPts val="0"/>
              </a:spcAft>
              <a:buFont typeface="Wingdings 2"/>
              <a:buNone/>
              <a:defRPr/>
            </a:pPr>
            <a:r>
              <a:rPr lang="en-US" sz="3600" b="1" dirty="0"/>
              <a:t>For Paul, the glory of heaven was something he could put on the scales and compare to anything else in life… </a:t>
            </a:r>
            <a:endParaRPr lang="en-US" sz="3200" b="1" dirty="0"/>
          </a:p>
          <a:p>
            <a:pPr marL="0" lvl="2" indent="0" fontAlgn="auto">
              <a:spcAft>
                <a:spcPts val="0"/>
              </a:spcAft>
              <a:buFont typeface="Wingdings 2"/>
              <a:buNone/>
              <a:defRPr/>
            </a:pPr>
            <a:endParaRPr lang="en-US" sz="3200" b="1" dirty="0"/>
          </a:p>
          <a:p>
            <a:pPr marL="0" lvl="2" indent="0" fontAlgn="auto">
              <a:spcAft>
                <a:spcPts val="0"/>
              </a:spcAft>
              <a:buFont typeface="Wingdings 2"/>
              <a:buNone/>
              <a:defRPr/>
            </a:pPr>
            <a:r>
              <a:rPr lang="en-US" sz="3600" b="1" dirty="0"/>
              <a:t>…what did he find? </a:t>
            </a:r>
            <a:r>
              <a:rPr lang="en-US" sz="3600" b="1" dirty="0">
                <a:solidFill>
                  <a:schemeClr val="tx2">
                    <a:lumMod val="75000"/>
                  </a:schemeClr>
                </a:solidFill>
              </a:rPr>
              <a:t>Romans 8:18</a:t>
            </a:r>
            <a:endParaRPr lang="en-US" sz="3600" dirty="0">
              <a:solidFill>
                <a:schemeClr val="tx2">
                  <a:lumMod val="75000"/>
                </a:schemeClr>
              </a:solidFill>
            </a:endParaRPr>
          </a:p>
          <a:p>
            <a:pPr marL="274320" indent="0" fontAlgn="auto">
              <a:spcAft>
                <a:spcPts val="0"/>
              </a:spcAft>
              <a:buClr>
                <a:schemeClr val="accent3"/>
              </a:buClr>
              <a:buFont typeface="Wingdings 2"/>
              <a:buNone/>
              <a:defRPr/>
            </a:pPr>
            <a:endParaRPr lang="en-US" dirty="0"/>
          </a:p>
          <a:p>
            <a:pPr marL="274320" indent="-274320" fontAlgn="auto">
              <a:spcAft>
                <a:spcPts val="0"/>
              </a:spcAft>
              <a:buClr>
                <a:schemeClr val="accent3"/>
              </a:buClr>
              <a:buFont typeface="Wingdings 2"/>
              <a:buChar char=""/>
              <a:defRPr/>
            </a:pPr>
            <a:endParaRPr lang="en-US" dirty="0"/>
          </a:p>
          <a:p>
            <a:pPr marL="640080" lvl="1" indent="-246888" fontAlgn="auto">
              <a:spcAft>
                <a:spcPts val="0"/>
              </a:spcAft>
              <a:buFont typeface="Wingdings 2"/>
              <a:buChar char=""/>
              <a:defRPr/>
            </a:pPr>
            <a:endParaRPr lang="en-US" dirty="0"/>
          </a:p>
        </p:txBody>
      </p:sp>
      <p:pic>
        <p:nvPicPr>
          <p:cNvPr id="1026" name="Picture 2" descr="C:\Program Files (x86)\Microsoft Office\MEDIA\CAGCAT10\j0300840.wmf">
            <a:extLst>
              <a:ext uri="{FF2B5EF4-FFF2-40B4-BE49-F238E27FC236}">
                <a16:creationId xmlns:a16="http://schemas.microsoft.com/office/drawing/2014/main" id="{2746D87E-1D46-4278-40AD-FCE8F0E3F0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724400"/>
            <a:ext cx="2371725"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1B05B5-E2AF-EF9F-A670-BBB385534D0E}"/>
              </a:ext>
            </a:extLst>
          </p:cNvPr>
          <p:cNvSpPr>
            <a:spLocks noGrp="1"/>
          </p:cNvSpPr>
          <p:nvPr>
            <p:ph idx="1"/>
          </p:nvPr>
        </p:nvSpPr>
        <p:spPr>
          <a:xfrm>
            <a:off x="304800" y="381000"/>
            <a:ext cx="8610600" cy="5257800"/>
          </a:xfrm>
          <a:effectLst>
            <a:softEdge rad="127000"/>
          </a:effectLst>
        </p:spPr>
        <p:style>
          <a:lnRef idx="0">
            <a:scrgbClr r="0" g="0" b="0"/>
          </a:lnRef>
          <a:fillRef idx="1002">
            <a:schemeClr val="lt1"/>
          </a:fillRef>
          <a:effectRef idx="0">
            <a:scrgbClr r="0" g="0" b="0"/>
          </a:effectRef>
          <a:fontRef idx="major"/>
        </p:style>
        <p:txBody>
          <a:bodyPr>
            <a:normAutofit/>
          </a:bodyPr>
          <a:lstStyle/>
          <a:p>
            <a:pPr marL="182880" lvl="2" indent="0" algn="ctr" fontAlgn="auto">
              <a:spcBef>
                <a:spcPts val="1800"/>
              </a:spcBef>
              <a:spcAft>
                <a:spcPts val="1200"/>
              </a:spcAft>
              <a:buFont typeface="Wingdings 2"/>
              <a:buNone/>
              <a:defRPr/>
            </a:pPr>
            <a:r>
              <a:rPr lang="en-US" sz="3600" dirty="0"/>
              <a:t>“</a:t>
            </a:r>
            <a:r>
              <a:rPr lang="en-US" sz="3600" i="1" dirty="0"/>
              <a:t>For I </a:t>
            </a:r>
            <a:r>
              <a:rPr lang="en-US" sz="3600" b="1" i="1" u="sng" dirty="0"/>
              <a:t>consider</a:t>
            </a:r>
            <a:r>
              <a:rPr lang="en-US" sz="3600" i="1" dirty="0"/>
              <a:t> that the sufferings of this present time are </a:t>
            </a:r>
            <a:r>
              <a:rPr lang="en-US" sz="3600" b="1" i="1" dirty="0"/>
              <a:t>not worthy to be compared </a:t>
            </a:r>
            <a:r>
              <a:rPr lang="en-US" sz="3600" i="1" dirty="0"/>
              <a:t>with </a:t>
            </a:r>
            <a:r>
              <a:rPr lang="en-US" sz="3600" b="1" i="1" dirty="0"/>
              <a:t>the glory that is to be revealed</a:t>
            </a:r>
            <a:r>
              <a:rPr lang="en-US" sz="3600" i="1" dirty="0"/>
              <a:t> to us</a:t>
            </a:r>
            <a:r>
              <a:rPr lang="en-US" sz="3600" dirty="0"/>
              <a:t>.”</a:t>
            </a:r>
            <a:r>
              <a:rPr lang="en-US" sz="3600" b="1" dirty="0"/>
              <a:t> </a:t>
            </a:r>
            <a:r>
              <a:rPr lang="en-US" sz="3600" b="1" dirty="0">
                <a:solidFill>
                  <a:schemeClr val="accent1">
                    <a:lumMod val="75000"/>
                  </a:schemeClr>
                </a:solidFill>
              </a:rPr>
              <a:t>(Romans 8:18)</a:t>
            </a:r>
            <a:endParaRPr lang="en-US" sz="3200" b="1" dirty="0">
              <a:solidFill>
                <a:schemeClr val="accent1">
                  <a:lumMod val="75000"/>
                </a:schemeClr>
              </a:solidFill>
            </a:endParaRPr>
          </a:p>
          <a:p>
            <a:pPr marL="182880" lvl="2" indent="0" fontAlgn="auto">
              <a:spcAft>
                <a:spcPts val="0"/>
              </a:spcAft>
              <a:buFont typeface="Wingdings 2"/>
              <a:buNone/>
              <a:defRPr/>
            </a:pPr>
            <a:endParaRPr lang="en-US" sz="1600" b="1" dirty="0"/>
          </a:p>
          <a:p>
            <a:pPr marL="182880" lvl="2" indent="0" fontAlgn="auto">
              <a:spcAft>
                <a:spcPts val="0"/>
              </a:spcAft>
              <a:buFont typeface="Wingdings 2"/>
              <a:buNone/>
              <a:defRPr/>
            </a:pPr>
            <a:r>
              <a:rPr lang="en-US" sz="3600" b="1" dirty="0"/>
              <a:t>“Consider” – “Reckon”</a:t>
            </a:r>
            <a:r>
              <a:rPr lang="en-US" sz="1600" dirty="0"/>
              <a:t>(ASV, KJV)</a:t>
            </a:r>
            <a:r>
              <a:rPr lang="en-US" sz="3200" dirty="0"/>
              <a:t> which means… </a:t>
            </a:r>
          </a:p>
          <a:p>
            <a:pPr marL="182880" lvl="2" indent="0" fontAlgn="auto">
              <a:spcAft>
                <a:spcPts val="0"/>
              </a:spcAft>
              <a:buFont typeface="Wingdings 2"/>
              <a:buChar char=""/>
              <a:defRPr/>
            </a:pPr>
            <a:r>
              <a:rPr lang="en-US" sz="3600" dirty="0"/>
              <a:t>“</a:t>
            </a:r>
            <a:r>
              <a:rPr lang="en-US" sz="3600" b="1" dirty="0"/>
              <a:t>to </a:t>
            </a:r>
            <a:r>
              <a:rPr lang="en-US" sz="3600" b="1" dirty="0">
                <a:solidFill>
                  <a:srgbClr val="002060"/>
                </a:solidFill>
              </a:rPr>
              <a:t>take an inventory</a:t>
            </a:r>
            <a:r>
              <a:rPr lang="en-US" sz="3600" b="1" dirty="0"/>
              <a:t>, i.e., estimate</a:t>
            </a:r>
            <a:r>
              <a:rPr lang="en-US" sz="3600" dirty="0"/>
              <a:t>”</a:t>
            </a:r>
            <a:r>
              <a:rPr lang="en-US" sz="1200" dirty="0"/>
              <a:t>(Strong) </a:t>
            </a:r>
            <a:endParaRPr lang="en-US" sz="3600" dirty="0"/>
          </a:p>
          <a:p>
            <a:pPr marL="182880" lvl="2" indent="0" fontAlgn="auto">
              <a:spcAft>
                <a:spcPts val="0"/>
              </a:spcAft>
              <a:buFont typeface="Wingdings 2"/>
              <a:buChar char=""/>
              <a:defRPr/>
            </a:pPr>
            <a:r>
              <a:rPr lang="en-US" sz="3600" dirty="0"/>
              <a:t> “</a:t>
            </a:r>
            <a:r>
              <a:rPr lang="en-US" sz="3600" b="1" dirty="0"/>
              <a:t>Count, compute, or calculate</a:t>
            </a:r>
            <a:r>
              <a:rPr lang="en-US" sz="3600" dirty="0"/>
              <a:t>” </a:t>
            </a:r>
            <a:r>
              <a:rPr lang="en-US" sz="1200" dirty="0"/>
              <a:t>(Thayer)</a:t>
            </a:r>
          </a:p>
          <a:p>
            <a:pPr marL="274320" indent="-274320" fontAlgn="auto">
              <a:spcAft>
                <a:spcPts val="0"/>
              </a:spcAft>
              <a:buClr>
                <a:schemeClr val="accent3"/>
              </a:buClr>
              <a:buFont typeface="Wingdings 2"/>
              <a:buNone/>
              <a:defRPr/>
            </a:pPr>
            <a:endParaRPr lang="en-US" dirty="0"/>
          </a:p>
          <a:p>
            <a:pPr marL="640080" lvl="1" indent="-246888" fontAlgn="auto">
              <a:spcAft>
                <a:spcPts val="0"/>
              </a:spcAft>
              <a:buFont typeface="Wingdings 2"/>
              <a:buChar char=""/>
              <a:defRPr/>
            </a:pPr>
            <a:endParaRPr lang="en-US" dirty="0"/>
          </a:p>
        </p:txBody>
      </p:sp>
      <p:pic>
        <p:nvPicPr>
          <p:cNvPr id="12293" name="Picture 2" descr="C:\Program Files (x86)\Microsoft Office\MEDIA\CAGCAT10\j0300840.wmf">
            <a:extLst>
              <a:ext uri="{FF2B5EF4-FFF2-40B4-BE49-F238E27FC236}">
                <a16:creationId xmlns:a16="http://schemas.microsoft.com/office/drawing/2014/main" id="{2D61E669-7BF3-5333-BD5E-87B93AED1F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5089357"/>
            <a:ext cx="1828800" cy="154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F27C31-ED8E-D306-B7B2-3A07A7787695}"/>
              </a:ext>
            </a:extLst>
          </p:cNvPr>
          <p:cNvSpPr txBox="1"/>
          <p:nvPr/>
        </p:nvSpPr>
        <p:spPr>
          <a:xfrm>
            <a:off x="228600" y="1143000"/>
            <a:ext cx="3657600" cy="1200150"/>
          </a:xfrm>
          <a:prstGeom prst="rect">
            <a:avLst/>
          </a:prstGeom>
          <a:solidFill>
            <a:schemeClr val="bg2">
              <a:lumMod val="75000"/>
            </a:schemeClr>
          </a:solidFill>
        </p:spPr>
        <p:txBody>
          <a:bodyPr>
            <a:spAutoFit/>
          </a:bodyPr>
          <a:lstStyle/>
          <a:p>
            <a:pPr algn="ctr" fontAlgn="auto">
              <a:spcBef>
                <a:spcPts val="0"/>
              </a:spcBef>
              <a:spcAft>
                <a:spcPts val="0"/>
              </a:spcAft>
              <a:defRPr/>
            </a:pPr>
            <a:r>
              <a:rPr lang="en-US" sz="3600" b="1" dirty="0">
                <a:latin typeface="+mn-lt"/>
                <a:cs typeface="+mn-cs"/>
              </a:rPr>
              <a:t>Momentary Light Affliction</a:t>
            </a:r>
          </a:p>
        </p:txBody>
      </p:sp>
      <p:sp>
        <p:nvSpPr>
          <p:cNvPr id="5" name="TextBox 4">
            <a:extLst>
              <a:ext uri="{FF2B5EF4-FFF2-40B4-BE49-F238E27FC236}">
                <a16:creationId xmlns:a16="http://schemas.microsoft.com/office/drawing/2014/main" id="{22BB13C8-E532-1B98-772F-D79BA0CF0230}"/>
              </a:ext>
            </a:extLst>
          </p:cNvPr>
          <p:cNvSpPr txBox="1"/>
          <p:nvPr/>
        </p:nvSpPr>
        <p:spPr>
          <a:xfrm>
            <a:off x="4495800" y="1295400"/>
            <a:ext cx="762000" cy="1016000"/>
          </a:xfrm>
          <a:prstGeom prst="rect">
            <a:avLst/>
          </a:prstGeom>
          <a:solidFill>
            <a:schemeClr val="bg2">
              <a:lumMod val="75000"/>
            </a:schemeClr>
          </a:solidFill>
        </p:spPr>
        <p:txBody>
          <a:bodyPr>
            <a:spAutoFit/>
          </a:bodyPr>
          <a:lstStyle/>
          <a:p>
            <a:pPr fontAlgn="auto">
              <a:spcBef>
                <a:spcPts val="0"/>
              </a:spcBef>
              <a:spcAft>
                <a:spcPts val="0"/>
              </a:spcAft>
              <a:defRPr/>
            </a:pPr>
            <a:r>
              <a:rPr lang="en-US" sz="6000" b="1" dirty="0">
                <a:solidFill>
                  <a:schemeClr val="accent1">
                    <a:lumMod val="50000"/>
                  </a:schemeClr>
                </a:solidFill>
                <a:latin typeface="+mn-lt"/>
                <a:cs typeface="+mn-cs"/>
              </a:rPr>
              <a:t>&lt;</a:t>
            </a:r>
            <a:endParaRPr lang="en-US" sz="6000" dirty="0">
              <a:solidFill>
                <a:schemeClr val="accent1">
                  <a:lumMod val="50000"/>
                </a:schemeClr>
              </a:solidFill>
              <a:latin typeface="+mn-lt"/>
              <a:cs typeface="+mn-cs"/>
            </a:endParaRPr>
          </a:p>
        </p:txBody>
      </p:sp>
      <p:sp>
        <p:nvSpPr>
          <p:cNvPr id="6" name="TextBox 5">
            <a:extLst>
              <a:ext uri="{FF2B5EF4-FFF2-40B4-BE49-F238E27FC236}">
                <a16:creationId xmlns:a16="http://schemas.microsoft.com/office/drawing/2014/main" id="{813B2CD4-8A80-FBB2-F933-DAC2ABB4975C}"/>
              </a:ext>
            </a:extLst>
          </p:cNvPr>
          <p:cNvSpPr txBox="1"/>
          <p:nvPr/>
        </p:nvSpPr>
        <p:spPr>
          <a:xfrm>
            <a:off x="5638800" y="1143000"/>
            <a:ext cx="3352800" cy="1200150"/>
          </a:xfrm>
          <a:prstGeom prst="rect">
            <a:avLst/>
          </a:prstGeom>
          <a:solidFill>
            <a:schemeClr val="bg2">
              <a:lumMod val="75000"/>
            </a:schemeClr>
          </a:solidFill>
        </p:spPr>
        <p:txBody>
          <a:bodyPr>
            <a:spAutoFit/>
          </a:bodyPr>
          <a:lstStyle/>
          <a:p>
            <a:pPr algn="ctr" fontAlgn="auto">
              <a:spcBef>
                <a:spcPts val="0"/>
              </a:spcBef>
              <a:spcAft>
                <a:spcPts val="0"/>
              </a:spcAft>
              <a:defRPr/>
            </a:pPr>
            <a:r>
              <a:rPr lang="en-US" sz="3600" b="1" dirty="0">
                <a:solidFill>
                  <a:schemeClr val="bg2">
                    <a:lumMod val="10000"/>
                  </a:schemeClr>
                </a:solidFill>
                <a:latin typeface="+mn-lt"/>
                <a:cs typeface="+mn-cs"/>
              </a:rPr>
              <a:t>Eternal weight of glory</a:t>
            </a:r>
            <a:endParaRPr lang="en-US" sz="3600" dirty="0">
              <a:solidFill>
                <a:schemeClr val="bg2">
                  <a:lumMod val="10000"/>
                </a:schemeClr>
              </a:solidFill>
              <a:latin typeface="+mn-lt"/>
              <a:cs typeface="+mn-cs"/>
            </a:endParaRPr>
          </a:p>
        </p:txBody>
      </p:sp>
      <p:sp>
        <p:nvSpPr>
          <p:cNvPr id="7" name="TextBox 6">
            <a:extLst>
              <a:ext uri="{FF2B5EF4-FFF2-40B4-BE49-F238E27FC236}">
                <a16:creationId xmlns:a16="http://schemas.microsoft.com/office/drawing/2014/main" id="{6BFD91A9-7B24-9D07-935D-5EC6C0D487C7}"/>
              </a:ext>
            </a:extLst>
          </p:cNvPr>
          <p:cNvSpPr txBox="1"/>
          <p:nvPr/>
        </p:nvSpPr>
        <p:spPr>
          <a:xfrm>
            <a:off x="1981200" y="304800"/>
            <a:ext cx="5257800" cy="646113"/>
          </a:xfrm>
          <a:prstGeom prst="rect">
            <a:avLst/>
          </a:prstGeom>
          <a:solidFill>
            <a:schemeClr val="bg2">
              <a:lumMod val="75000"/>
            </a:schemeClr>
          </a:solidFill>
        </p:spPr>
        <p:txBody>
          <a:bodyPr>
            <a:spAutoFit/>
          </a:bodyPr>
          <a:lstStyle/>
          <a:p>
            <a:pPr marL="0" lvl="2" algn="ctr" fontAlgn="auto">
              <a:spcBef>
                <a:spcPts val="600"/>
              </a:spcBef>
              <a:spcAft>
                <a:spcPts val="0"/>
              </a:spcAft>
              <a:defRPr/>
            </a:pPr>
            <a:r>
              <a:rPr lang="en-US" sz="3600" b="1" dirty="0">
                <a:solidFill>
                  <a:schemeClr val="accent1">
                    <a:lumMod val="50000"/>
                  </a:schemeClr>
                </a:solidFill>
                <a:latin typeface="+mn-lt"/>
                <a:cs typeface="+mn-cs"/>
              </a:rPr>
              <a:t>2 Corinthians 4:17-18</a:t>
            </a:r>
          </a:p>
        </p:txBody>
      </p:sp>
      <p:sp>
        <p:nvSpPr>
          <p:cNvPr id="9" name="TextBox 8">
            <a:extLst>
              <a:ext uri="{FF2B5EF4-FFF2-40B4-BE49-F238E27FC236}">
                <a16:creationId xmlns:a16="http://schemas.microsoft.com/office/drawing/2014/main" id="{B95175FA-479A-8420-E579-88C9960E9AA0}"/>
              </a:ext>
            </a:extLst>
          </p:cNvPr>
          <p:cNvSpPr txBox="1"/>
          <p:nvPr/>
        </p:nvSpPr>
        <p:spPr>
          <a:xfrm>
            <a:off x="0" y="2895600"/>
            <a:ext cx="9144000" cy="2862322"/>
          </a:xfrm>
          <a:prstGeom prst="rect">
            <a:avLst/>
          </a:prstGeom>
          <a:solidFill>
            <a:schemeClr val="bg2">
              <a:lumMod val="75000"/>
            </a:schemeClr>
          </a:solidFill>
        </p:spPr>
        <p:txBody>
          <a:bodyPr>
            <a:spAutoFit/>
          </a:bodyPr>
          <a:lstStyle/>
          <a:p>
            <a:pPr fontAlgn="auto">
              <a:spcBef>
                <a:spcPts val="0"/>
              </a:spcBef>
              <a:spcAft>
                <a:spcPts val="0"/>
              </a:spcAft>
              <a:defRPr/>
            </a:pPr>
            <a:r>
              <a:rPr lang="en-US" sz="3200" dirty="0">
                <a:latin typeface="+mn-lt"/>
                <a:cs typeface="+mn-cs"/>
              </a:rPr>
              <a:t>“</a:t>
            </a:r>
            <a:r>
              <a:rPr lang="en-US" sz="3200" b="1" dirty="0">
                <a:latin typeface="+mn-lt"/>
                <a:cs typeface="+mn-cs"/>
              </a:rPr>
              <a:t>Beyond all comparison</a:t>
            </a:r>
            <a:r>
              <a:rPr lang="en-US" sz="3200" dirty="0">
                <a:latin typeface="+mn-lt"/>
                <a:cs typeface="+mn-cs"/>
              </a:rPr>
              <a:t>” – “</a:t>
            </a:r>
            <a:r>
              <a:rPr lang="en-US" sz="3200" b="1" dirty="0">
                <a:latin typeface="+mn-lt"/>
                <a:cs typeface="+mn-cs"/>
              </a:rPr>
              <a:t>more exceedingly</a:t>
            </a:r>
            <a:r>
              <a:rPr lang="en-US" sz="3200" dirty="0">
                <a:latin typeface="+mn-lt"/>
                <a:cs typeface="+mn-cs"/>
              </a:rPr>
              <a:t>” </a:t>
            </a:r>
            <a:r>
              <a:rPr lang="en-US" dirty="0">
                <a:latin typeface="+mn-lt"/>
                <a:cs typeface="+mn-cs"/>
              </a:rPr>
              <a:t>(ASV)</a:t>
            </a:r>
            <a:endParaRPr lang="en-US" sz="3200" dirty="0">
              <a:latin typeface="+mn-lt"/>
              <a:cs typeface="+mn-cs"/>
            </a:endParaRPr>
          </a:p>
          <a:p>
            <a:pPr lvl="1" fontAlgn="auto">
              <a:spcBef>
                <a:spcPts val="0"/>
              </a:spcBef>
              <a:spcAft>
                <a:spcPts val="0"/>
              </a:spcAft>
              <a:defRPr/>
            </a:pPr>
            <a:r>
              <a:rPr lang="en-US" sz="3200" dirty="0">
                <a:latin typeface="+mn-lt"/>
                <a:cs typeface="+mn-cs"/>
              </a:rPr>
              <a:t>From the Greek word “</a:t>
            </a:r>
            <a:r>
              <a:rPr lang="en-US" sz="3200" b="1" dirty="0" err="1">
                <a:latin typeface="+mn-lt"/>
                <a:cs typeface="+mn-cs"/>
              </a:rPr>
              <a:t>huperbole</a:t>
            </a:r>
            <a:r>
              <a:rPr lang="en-US" sz="3200" dirty="0">
                <a:latin typeface="+mn-lt"/>
                <a:cs typeface="+mn-cs"/>
              </a:rPr>
              <a:t>” meaning “a throwing beyond others; supereminence – superiority” </a:t>
            </a:r>
            <a:r>
              <a:rPr lang="en-US" sz="1200" dirty="0">
                <a:latin typeface="+mn-lt"/>
                <a:cs typeface="+mn-cs"/>
              </a:rPr>
              <a:t>(Strong, Thayer and Vine)</a:t>
            </a:r>
          </a:p>
          <a:p>
            <a:pPr lvl="1" fontAlgn="auto">
              <a:spcBef>
                <a:spcPts val="0"/>
              </a:spcBef>
              <a:spcAft>
                <a:spcPts val="0"/>
              </a:spcAft>
              <a:defRPr/>
            </a:pPr>
            <a:endParaRPr lang="en-US" sz="20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AAAA1-EB6B-2BB3-3E73-2E5D9247A60C}"/>
              </a:ext>
            </a:extLst>
          </p:cNvPr>
          <p:cNvSpPr>
            <a:spLocks noGrp="1"/>
          </p:cNvSpPr>
          <p:nvPr>
            <p:ph type="title"/>
          </p:nvPr>
        </p:nvSpPr>
        <p:spPr>
          <a:xfrm>
            <a:off x="457200" y="457200"/>
            <a:ext cx="8229600" cy="1389888"/>
          </a:xfrm>
          <a:effectLst>
            <a:softEdge rad="127000"/>
          </a:effectLst>
        </p:spPr>
        <p:style>
          <a:lnRef idx="0">
            <a:scrgbClr r="0" g="0" b="0"/>
          </a:lnRef>
          <a:fillRef idx="1002">
            <a:schemeClr val="dk2"/>
          </a:fillRef>
          <a:effectRef idx="0">
            <a:scrgbClr r="0" g="0" b="0"/>
          </a:effectRef>
          <a:fontRef idx="major"/>
        </p:style>
        <p:txBody>
          <a:bodyPr>
            <a:normAutofit fontScale="90000"/>
          </a:bodyPr>
          <a:lstStyle/>
          <a:p>
            <a:pPr marL="182880" fontAlgn="auto">
              <a:spcAft>
                <a:spcPts val="0"/>
              </a:spcAft>
              <a:defRPr/>
            </a:pPr>
            <a:r>
              <a:rPr lang="en-US" dirty="0">
                <a:solidFill>
                  <a:schemeClr val="bg1"/>
                </a:solidFill>
              </a:rPr>
              <a:t>How strong was Paul’s longing for heaven?</a:t>
            </a:r>
          </a:p>
        </p:txBody>
      </p:sp>
      <p:sp>
        <p:nvSpPr>
          <p:cNvPr id="3" name="Content Placeholder 2">
            <a:extLst>
              <a:ext uri="{FF2B5EF4-FFF2-40B4-BE49-F238E27FC236}">
                <a16:creationId xmlns:a16="http://schemas.microsoft.com/office/drawing/2014/main" id="{783BE7D4-07D9-F878-6259-39117AF39DE3}"/>
              </a:ext>
            </a:extLst>
          </p:cNvPr>
          <p:cNvSpPr>
            <a:spLocks noGrp="1"/>
          </p:cNvSpPr>
          <p:nvPr>
            <p:ph idx="1"/>
          </p:nvPr>
        </p:nvSpPr>
        <p:spPr>
          <a:xfrm>
            <a:off x="457200" y="2590800"/>
            <a:ext cx="8229600" cy="3246120"/>
          </a:xfrm>
          <a:effectLst>
            <a:softEdge rad="127000"/>
          </a:effectLst>
        </p:spPr>
        <p:style>
          <a:lnRef idx="0">
            <a:scrgbClr r="0" g="0" b="0"/>
          </a:lnRef>
          <a:fillRef idx="1002">
            <a:schemeClr val="lt1"/>
          </a:fillRef>
          <a:effectRef idx="0">
            <a:scrgbClr r="0" g="0" b="0"/>
          </a:effectRef>
          <a:fontRef idx="major"/>
        </p:style>
        <p:txBody>
          <a:bodyPr>
            <a:normAutofit/>
          </a:bodyPr>
          <a:lstStyle/>
          <a:p>
            <a:pPr marL="182880" lvl="2" indent="0" fontAlgn="auto">
              <a:spcAft>
                <a:spcPts val="0"/>
              </a:spcAft>
              <a:buFont typeface="Wingdings 2"/>
              <a:buNone/>
              <a:defRPr/>
            </a:pPr>
            <a:r>
              <a:rPr lang="en-US" sz="3600" b="1" dirty="0"/>
              <a:t>Philippians 1:19-26</a:t>
            </a:r>
          </a:p>
          <a:p>
            <a:pPr marL="182880" lvl="2" indent="0" fontAlgn="auto">
              <a:spcBef>
                <a:spcPts val="1800"/>
              </a:spcBef>
              <a:spcAft>
                <a:spcPts val="0"/>
              </a:spcAft>
              <a:buFont typeface="Wingdings 2"/>
              <a:buNone/>
              <a:defRPr/>
            </a:pPr>
            <a:r>
              <a:rPr lang="en-US" sz="3600" i="1" dirty="0"/>
              <a:t>“To live is Christ, </a:t>
            </a:r>
            <a:r>
              <a:rPr lang="en-US" sz="3600" b="1" i="1" dirty="0"/>
              <a:t>to die is gain</a:t>
            </a:r>
            <a:r>
              <a:rPr lang="en-US" sz="3600" i="1" dirty="0"/>
              <a:t>”</a:t>
            </a:r>
          </a:p>
          <a:p>
            <a:pPr marL="182880" lvl="2" indent="0" fontAlgn="auto">
              <a:spcBef>
                <a:spcPts val="1800"/>
              </a:spcBef>
              <a:spcAft>
                <a:spcPts val="0"/>
              </a:spcAft>
              <a:buFont typeface="Wingdings 2"/>
              <a:buNone/>
              <a:defRPr/>
            </a:pPr>
            <a:r>
              <a:rPr lang="en-US" sz="3600" i="1" dirty="0"/>
              <a:t>“…having the desire to depart and be with Christ, for that is </a:t>
            </a:r>
            <a:r>
              <a:rPr lang="en-US" sz="3600" b="1" i="1" dirty="0"/>
              <a:t>very much better</a:t>
            </a:r>
            <a:r>
              <a:rPr lang="en-US" sz="3600" i="1"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7600</TotalTime>
  <Words>7754</Words>
  <Application>Microsoft Office PowerPoint</Application>
  <PresentationFormat>On-screen Show (4:3)</PresentationFormat>
  <Paragraphs>426</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Constantia</vt:lpstr>
      <vt:lpstr>system-ui</vt:lpstr>
      <vt:lpstr>Verdana</vt:lpstr>
      <vt:lpstr>Wingdings 2</vt:lpstr>
      <vt:lpstr>Flow</vt:lpstr>
      <vt:lpstr>A Hope Of  Heaven</vt:lpstr>
      <vt:lpstr>PowerPoint Presentation</vt:lpstr>
      <vt:lpstr>PowerPoint Presentation</vt:lpstr>
      <vt:lpstr>PowerPoint Presentation</vt:lpstr>
      <vt:lpstr>PowerPoint Presentation</vt:lpstr>
      <vt:lpstr>How can we get our hearts around the concept?</vt:lpstr>
      <vt:lpstr>PowerPoint Presentation</vt:lpstr>
      <vt:lpstr>PowerPoint Presentation</vt:lpstr>
      <vt:lpstr>How strong was Paul’s longing for heaven?</vt:lpstr>
      <vt:lpstr>PowerPoint Presentation</vt:lpstr>
      <vt:lpstr>PowerPoint Presentation</vt:lpstr>
      <vt:lpstr>PowerPoint Presentation</vt:lpstr>
      <vt:lpstr>PowerPoint Presentation</vt:lpstr>
      <vt:lpstr>How strong was Paul’s  longing for heaven?</vt:lpstr>
      <vt:lpstr>PowerPoint Presentation</vt:lpstr>
      <vt:lpstr>How is our spiritual vision?</vt:lpstr>
      <vt:lpstr>PowerPoint Presentation</vt:lpstr>
      <vt:lpstr>What Is Heaven Like?</vt:lpstr>
      <vt:lpstr>What Is Heaven Like?</vt:lpstr>
      <vt:lpstr>What Is Heaven Like?</vt:lpstr>
      <vt:lpstr>What Is Heaven Like?</vt:lpstr>
      <vt:lpstr>Revelation Chapter 21</vt:lpstr>
      <vt:lpstr>Revelation Chapter 21</vt:lpstr>
      <vt:lpstr>Revelation Chapter 21</vt:lpstr>
      <vt:lpstr>Revelation Chapter 21</vt:lpstr>
      <vt:lpstr>Revelation Chapter 21</vt:lpstr>
      <vt:lpstr>What Is Heaven Like? Revelation Chapter 22</vt:lpstr>
      <vt:lpstr>Revelation Chapter 22</vt:lpstr>
      <vt:lpstr>Revelation Chapter 22</vt:lpstr>
      <vt:lpstr>What Is Heaven Like?</vt:lpstr>
      <vt:lpstr>What Is Heaven Like?</vt:lpstr>
      <vt:lpstr>What will we do in heaven? </vt:lpstr>
      <vt:lpstr>“Well done, good and faithful servant…enter into the joy of your master.” (Matthew 25:23)</vt:lpstr>
      <vt:lpstr>How To Obey The Gospel of Jesus Christ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Hope Of Heaven (2)</dc:title>
  <dc:creator>Randy Childs; Chris Simmons</dc:creator>
  <cp:lastModifiedBy>Richard Lidh</cp:lastModifiedBy>
  <cp:revision>196</cp:revision>
  <cp:lastPrinted>2024-11-17T06:38:57Z</cp:lastPrinted>
  <dcterms:created xsi:type="dcterms:W3CDTF">2010-03-31T03:30:09Z</dcterms:created>
  <dcterms:modified xsi:type="dcterms:W3CDTF">2024-11-27T23:29:26Z</dcterms:modified>
</cp:coreProperties>
</file>